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3"/>
  </p:notesMasterIdLst>
  <p:sldIdLst>
    <p:sldId id="256" r:id="rId2"/>
    <p:sldId id="361" r:id="rId3"/>
    <p:sldId id="288" r:id="rId4"/>
    <p:sldId id="300" r:id="rId5"/>
    <p:sldId id="330" r:id="rId6"/>
    <p:sldId id="331" r:id="rId7"/>
    <p:sldId id="332" r:id="rId8"/>
    <p:sldId id="308" r:id="rId9"/>
    <p:sldId id="333" r:id="rId10"/>
    <p:sldId id="362" r:id="rId11"/>
    <p:sldId id="375" r:id="rId12"/>
    <p:sldId id="306" r:id="rId13"/>
    <p:sldId id="337" r:id="rId14"/>
    <p:sldId id="376" r:id="rId15"/>
    <p:sldId id="328" r:id="rId16"/>
    <p:sldId id="334" r:id="rId17"/>
    <p:sldId id="335" r:id="rId18"/>
    <p:sldId id="340" r:id="rId19"/>
    <p:sldId id="341" r:id="rId20"/>
    <p:sldId id="343" r:id="rId21"/>
    <p:sldId id="345" r:id="rId22"/>
    <p:sldId id="342" r:id="rId23"/>
    <p:sldId id="344" r:id="rId24"/>
    <p:sldId id="338" r:id="rId25"/>
    <p:sldId id="339" r:id="rId26"/>
    <p:sldId id="346" r:id="rId27"/>
    <p:sldId id="377" r:id="rId28"/>
    <p:sldId id="368" r:id="rId29"/>
    <p:sldId id="349" r:id="rId30"/>
    <p:sldId id="355" r:id="rId31"/>
    <p:sldId id="356" r:id="rId32"/>
    <p:sldId id="357" r:id="rId33"/>
    <p:sldId id="358" r:id="rId34"/>
    <p:sldId id="372" r:id="rId35"/>
    <p:sldId id="363" r:id="rId36"/>
    <p:sldId id="364" r:id="rId37"/>
    <p:sldId id="365" r:id="rId38"/>
    <p:sldId id="366" r:id="rId39"/>
    <p:sldId id="370" r:id="rId40"/>
    <p:sldId id="367" r:id="rId41"/>
    <p:sldId id="320" r:id="rId42"/>
    <p:sldId id="373" r:id="rId43"/>
    <p:sldId id="360" r:id="rId44"/>
    <p:sldId id="327" r:id="rId45"/>
    <p:sldId id="371" r:id="rId46"/>
    <p:sldId id="369" r:id="rId47"/>
    <p:sldId id="374" r:id="rId48"/>
    <p:sldId id="351" r:id="rId49"/>
    <p:sldId id="295" r:id="rId50"/>
    <p:sldId id="354" r:id="rId51"/>
    <p:sldId id="359" r:id="rId52"/>
    <p:sldId id="347" r:id="rId53"/>
    <p:sldId id="348" r:id="rId54"/>
    <p:sldId id="307" r:id="rId55"/>
    <p:sldId id="294" r:id="rId56"/>
    <p:sldId id="309" r:id="rId57"/>
    <p:sldId id="314" r:id="rId58"/>
    <p:sldId id="317" r:id="rId59"/>
    <p:sldId id="324" r:id="rId60"/>
    <p:sldId id="378" r:id="rId61"/>
    <p:sldId id="326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25" autoAdjust="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84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B1DC8-4F45-4799-BDE4-5956B420DC99}" type="datetimeFigureOut">
              <a:rPr lang="uk-UA" smtClean="0"/>
              <a:pPr/>
              <a:t>09.10.2026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00906-78A6-44DE-B9B8-6B0F398D3370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400696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00906-78A6-44DE-B9B8-6B0F398D3370}" type="slidenum">
              <a:rPr lang="uk-UA" smtClean="0"/>
              <a:pPr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775472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00906-78A6-44DE-B9B8-6B0F398D3370}" type="slidenum">
              <a:rPr lang="uk-UA" smtClean="0"/>
              <a:pPr/>
              <a:t>59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867858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88639"/>
            <a:ext cx="8496944" cy="6552728"/>
          </a:xfrm>
        </p:spPr>
        <p:txBody>
          <a:bodyPr>
            <a:normAutofit/>
          </a:bodyPr>
          <a:lstStyle/>
          <a:p>
            <a:pPr algn="ctr"/>
            <a:r>
              <a:rPr lang="ru-RU" sz="1800" dirty="0"/>
              <a:t/>
            </a:r>
            <a:br>
              <a:rPr lang="ru-RU" sz="1800" dirty="0"/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> </a:t>
            </a: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" pitchFamily="34" charset="0"/>
                <a:cs typeface="Arial" pitchFamily="34" charset="0"/>
              </a:rPr>
            </a:br>
            <a:r>
              <a:rPr lang="uk-UA" sz="16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uk-UA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uk-UA" sz="16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050" dirty="0"/>
          </a:p>
        </p:txBody>
      </p:sp>
      <p:pic>
        <p:nvPicPr>
          <p:cNvPr id="8" name="Рисунок 7" descr="Картинки по запросу вміст води в організмі людини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693185"/>
            <a:ext cx="2539945" cy="2164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Похожее изображение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2419" y="4771562"/>
            <a:ext cx="2236085" cy="2086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778" y="3717032"/>
            <a:ext cx="4176807" cy="314096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28728" y="714356"/>
            <a:ext cx="60500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ВОДА- ЦЕ ЖИТТЯ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905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4221088"/>
          </a:xfrm>
        </p:spPr>
        <p:txBody>
          <a:bodyPr>
            <a:noAutofit/>
          </a:bodyPr>
          <a:lstStyle/>
          <a:p>
            <a:r>
              <a:rPr lang="uk-U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</a:t>
            </a:r>
            <a:r>
              <a:rPr lang="uk-UA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она є на Землі в </a:t>
            </a:r>
            <a:r>
              <a:rPr lang="uk-UA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усьому,</a:t>
            </a:r>
            <a:endParaRPr lang="uk-UA" sz="4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uk-U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</a:t>
            </a:r>
            <a:r>
              <a:rPr lang="uk-UA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 в небі хмаркою </a:t>
            </a:r>
            <a:r>
              <a:rPr lang="uk-UA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летить. </a:t>
            </a:r>
            <a:endParaRPr lang="uk-UA" sz="4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uk-UA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</a:t>
            </a:r>
            <a:r>
              <a:rPr lang="uk-UA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ає життя всьому </a:t>
            </a:r>
            <a:r>
              <a:rPr lang="uk-UA" sz="4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живому,</a:t>
            </a:r>
            <a:endParaRPr lang="uk-UA" sz="4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ru-RU" sz="4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</a:t>
            </a:r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от без неї нам не жить!</a:t>
            </a:r>
            <a:endParaRPr lang="uk-UA" sz="4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150" b="5621"/>
          <a:stretch/>
        </p:blipFill>
        <p:spPr>
          <a:xfrm>
            <a:off x="1547664" y="3431086"/>
            <a:ext cx="5767243" cy="342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018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68560" y="188640"/>
            <a:ext cx="9505056" cy="6669360"/>
          </a:xfrm>
        </p:spPr>
        <p:txBody>
          <a:bodyPr/>
          <a:lstStyle/>
          <a:p>
            <a:pPr marL="0" indent="0">
              <a:buNone/>
            </a:pP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Вода, у тебе нема ні смаку, </a:t>
            </a:r>
            <a:b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ні кольору, ні запаху, </a:t>
            </a:r>
            <a:b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тебе неможливо описати, </a:t>
            </a:r>
            <a:b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тобою насолоджуються, </a:t>
            </a:r>
            <a:b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 відаючи, що ти таке! </a:t>
            </a:r>
            <a:b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 можна сказати, </a:t>
            </a:r>
            <a:b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що ти необхідна для життя! </a:t>
            </a:r>
            <a:b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Ти — саме життя! </a:t>
            </a:r>
            <a:b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Ти наповнюєш нас радістю, </a:t>
            </a:r>
            <a:b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яку не пояснити нашими почуттями...</a:t>
            </a:r>
            <a:b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 тобою повертаються до нас сили, </a:t>
            </a:r>
            <a:b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 якими ми вже попрощалися…</a:t>
            </a:r>
            <a:b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3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Ти найбільше багатство на світі...</a:t>
            </a:r>
            <a: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ru-RU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24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Антуан де Сент-Екзюпер</a:t>
            </a:r>
            <a:r>
              <a:rPr lang="uk-UA" sz="24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і</a:t>
            </a:r>
            <a:r>
              <a:rPr lang="ru-RU" sz="24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ru-RU" sz="20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ru-RU" sz="20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endParaRPr lang="ru-RU" sz="2000" u="sng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Picture 2" descr="КП &quot;Вінницяоблводоканал&quot; — День вод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427"/>
            <a:ext cx="2699792" cy="3688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5577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9" y="188640"/>
            <a:ext cx="8712968" cy="6552728"/>
          </a:xfrm>
        </p:spPr>
        <p:txBody>
          <a:bodyPr/>
          <a:lstStyle/>
          <a:p>
            <a:pPr algn="l"/>
            <a:r>
              <a:rPr lang="ru-RU" sz="3600" u="sng" dirty="0">
                <a:solidFill>
                  <a:srgbClr val="002060"/>
                </a:solidFill>
                <a:effectLst/>
                <a:latin typeface="Comic Sans MS" panose="030F0702030302020204" pitchFamily="66" charset="0"/>
              </a:rPr>
              <a:t>Академік В.І.Вернадський писав: </a:t>
            </a:r>
            <a:r>
              <a:rPr lang="ru-RU" sz="3600" dirty="0">
                <a:solidFill>
                  <a:srgbClr val="002060"/>
                </a:solidFill>
                <a:effectLst/>
                <a:latin typeface="Comic Sans MS" panose="030F0702030302020204" pitchFamily="66" charset="0"/>
              </a:rPr>
              <a:t>«Вода стоїть окремо в історії нашої планети. Немає природного тіла, яке могло б порівнятися з нею за впливом на хід основних, найграндіозніших, геологічних процесів. Не тільки земна поверхня, але й глибокі – в масштабі біосфери – частини планети визначаються… її існуванням і її властивостями» </a:t>
            </a:r>
            <a:endParaRPr lang="ru-RU" sz="36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2" descr="КП &quot;Вінницяоблводоканал&quot; — День вод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96336" y="4784263"/>
            <a:ext cx="1517888" cy="207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7220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1" y="0"/>
            <a:ext cx="6732239" cy="2996952"/>
          </a:xfrm>
        </p:spPr>
        <p:txBody>
          <a:bodyPr/>
          <a:lstStyle/>
          <a:p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22 березня вся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планета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святкує Всесвітній день води, встановлений Генеральною Асамблеєю ООН у 1992 році в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Ріо-де-Жанейро</a:t>
            </a:r>
            <a:endParaRPr lang="ru-RU" sz="32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2636912"/>
            <a:ext cx="9324528" cy="4536504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Генеральна Асамблея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ООН,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прийнявши резолюцію 47/193 від 22 лютого 1993 року, проголосила 22 березня Всесвітнім днем водних ресурсів.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Цей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день повинні були почати відзначати у 1993 році у відповідності з рекомендаціями Конференції ООН з охорони навколишнього середовища і розвитку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	Держави були покликані присвятити День водних ресурсів здійсненню рекомендацій ООН і проведенню конкретних дій на національному рівні.</a:t>
            </a:r>
          </a:p>
        </p:txBody>
      </p:sp>
      <p:pic>
        <p:nvPicPr>
          <p:cNvPr id="4" name="Picture 2" descr="22 березня святкуємо Всесвітній день вод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-18094"/>
            <a:ext cx="2409954" cy="27990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5919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5976" y="188640"/>
            <a:ext cx="4788024" cy="3024336"/>
          </a:xfrm>
        </p:spPr>
        <p:txBody>
          <a:bodyPr/>
          <a:lstStyle/>
          <a:p>
            <a:r>
              <a:rPr lang="ru-RU" sz="4500" dirty="0">
                <a:solidFill>
                  <a:srgbClr val="002060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Основні цілі проведення Всесвітнього дня води: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3429000"/>
            <a:ext cx="9144000" cy="3429000"/>
          </a:xfrm>
        </p:spPr>
        <p:txBody>
          <a:bodyPr>
            <a:normAutofit/>
          </a:bodyPr>
          <a:lstStyle/>
          <a:p>
            <a:pPr marL="342900" indent="-34290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Сприяти прийняттю відповідних заходів для рішення проблеми забезпечення населення питною водою;</a:t>
            </a:r>
          </a:p>
          <a:p>
            <a:pPr marL="342900" indent="-34290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Інформувати суспільство про важливість охорони і збереження ресурсів прісної води і водних ресурсів в цілому;</a:t>
            </a:r>
          </a:p>
          <a:p>
            <a:pPr marL="342900" indent="-342900" algn="just"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Залучити до святкування Всесвітнього дня водних ресурсів уряди, міжнародні агентства, суспільні неурядові організації і приватний сектор.</a:t>
            </a:r>
          </a:p>
        </p:txBody>
      </p:sp>
      <p:pic>
        <p:nvPicPr>
          <p:cNvPr id="4" name="Picture 2" descr="Вчені пояснили звідки на Землі з'явилася вода - Урядовий Кур'єр - газета  центральних органів влади України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033"/>
            <a:ext cx="4067944" cy="3511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1693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2536" y="-171400"/>
            <a:ext cx="9793088" cy="2232248"/>
          </a:xfrm>
        </p:spPr>
        <p:txBody>
          <a:bodyPr/>
          <a:lstStyle/>
          <a:p>
            <a:pPr algn="l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22 березня є унікальною можливістю нагадати людству про надзвичайну </a:t>
            </a: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важливість 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водних ресурсів для оточуючого середовища і розвитку суспільства</a:t>
            </a:r>
            <a:r>
              <a:rPr lang="ru-RU" sz="4800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.</a:t>
            </a:r>
            <a:endParaRPr lang="uk-UA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 descr="Презентація до уроку: &quot;Вода та її основні фізико-хімічні властивості&quot;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428"/>
          <a:stretch/>
        </p:blipFill>
        <p:spPr bwMode="auto">
          <a:xfrm>
            <a:off x="271348" y="2055169"/>
            <a:ext cx="8745319" cy="4802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7443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188640"/>
            <a:ext cx="8784976" cy="6552728"/>
          </a:xfrm>
        </p:spPr>
        <p:txBody>
          <a:bodyPr/>
          <a:lstStyle/>
          <a:p>
            <a:pPr algn="l"/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У тілі здорової дорослої людини, і при нормальній вазі, міститься близько 2/3 води, тобто понад 40 літрів води на 70 кг людини. Частка води в організмі з віком зменшується:</a:t>
            </a: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endParaRPr lang="ru-RU" sz="2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94180710"/>
              </p:ext>
            </p:extLst>
          </p:nvPr>
        </p:nvGraphicFramePr>
        <p:xfrm>
          <a:off x="251521" y="1825276"/>
          <a:ext cx="8712968" cy="48440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3463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7833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692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97%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у </a:t>
                      </a:r>
                      <a:r>
                        <a:rPr lang="ru-RU" sz="36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плоду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2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80%</a:t>
                      </a:r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у </a:t>
                      </a:r>
                      <a:r>
                        <a:rPr lang="ru-RU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новонароджених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2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75%</a:t>
                      </a:r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у </a:t>
                      </a:r>
                      <a:r>
                        <a:rPr lang="ru-RU" sz="36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немовлят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2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70%</a:t>
                      </a:r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у </a:t>
                      </a:r>
                      <a:r>
                        <a:rPr lang="ru-RU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дітей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2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61%</a:t>
                      </a:r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у </a:t>
                      </a:r>
                      <a:r>
                        <a:rPr lang="ru-RU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дорослих чоловіків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2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51%</a:t>
                      </a:r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у дорослих жінок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20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45%</a:t>
                      </a:r>
                      <a:endParaRPr lang="ru-RU" sz="40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у літніх людей</a:t>
                      </a:r>
                      <a:endParaRPr lang="ru-RU" sz="4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4721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88640"/>
            <a:ext cx="6084168" cy="666936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Якщо людина втрачає 2% води від маси свого тіла, то у неї виникає сильна спрага. </a:t>
            </a:r>
            <a:endParaRPr lang="ru-RU" sz="32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Якщо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відсоток втраченої води зросте до 10, то у людини починаються галюцинації. </a:t>
            </a:r>
            <a:endParaRPr lang="ru-RU" sz="32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При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втраті в 12% людина не зможе відновитися без допомоги лікаря. </a:t>
            </a:r>
            <a:endParaRPr lang="ru-RU" sz="3200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При </a:t>
            </a:r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втраті в 20% людина помирає.</a:t>
            </a:r>
          </a:p>
        </p:txBody>
      </p:sp>
      <p:pic>
        <p:nvPicPr>
          <p:cNvPr id="4" name="Picture 4" descr="http://www.myfreenewsletter.com/Water%20bod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2963" y="764704"/>
            <a:ext cx="3381037" cy="5815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КП &quot;Вінницяоблводоканал&quot; — День вод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8424" y="0"/>
            <a:ext cx="755576" cy="103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7939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188640"/>
            <a:ext cx="8904119" cy="6669360"/>
          </a:xfrm>
        </p:spPr>
      </p:pic>
      <p:sp>
        <p:nvSpPr>
          <p:cNvPr id="5" name="Скругленный прямоугольник 4"/>
          <p:cNvSpPr/>
          <p:nvPr/>
        </p:nvSpPr>
        <p:spPr>
          <a:xfrm>
            <a:off x="2195736" y="260648"/>
            <a:ext cx="4824536" cy="1080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Вода на Землі</a:t>
            </a:r>
            <a:endParaRPr lang="uk-UA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445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круглений прямокутник 3"/>
          <p:cNvSpPr/>
          <p:nvPr/>
        </p:nvSpPr>
        <p:spPr>
          <a:xfrm>
            <a:off x="3203848" y="980728"/>
            <a:ext cx="280831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Гідросфера</a:t>
            </a: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круглений прямокутник 4"/>
          <p:cNvSpPr/>
          <p:nvPr/>
        </p:nvSpPr>
        <p:spPr>
          <a:xfrm>
            <a:off x="539552" y="2132856"/>
            <a:ext cx="324036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Прісна вода – 2,5%</a:t>
            </a: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5652120" y="2132856"/>
            <a:ext cx="3312368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Солона вода – 97,5%</a:t>
            </a: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07504" y="3789040"/>
            <a:ext cx="2160240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1% у рідкому стані</a:t>
            </a: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987824" y="3789040"/>
            <a:ext cx="2304256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24% підземні води</a:t>
            </a: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403648" y="5249839"/>
            <a:ext cx="2376264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75% - льодовики</a:t>
            </a:r>
            <a:endParaRPr lang="uk-U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 зі стрілкою 10"/>
          <p:cNvCxnSpPr>
            <a:stCxn id="4" idx="2"/>
          </p:cNvCxnSpPr>
          <p:nvPr/>
        </p:nvCxnSpPr>
        <p:spPr>
          <a:xfrm flipH="1">
            <a:off x="3779912" y="1628800"/>
            <a:ext cx="828092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зі стрілкою 12"/>
          <p:cNvCxnSpPr>
            <a:stCxn id="4" idx="2"/>
          </p:cNvCxnSpPr>
          <p:nvPr/>
        </p:nvCxnSpPr>
        <p:spPr>
          <a:xfrm>
            <a:off x="4608004" y="1628800"/>
            <a:ext cx="1044116" cy="5040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зі стрілкою 14"/>
          <p:cNvCxnSpPr>
            <a:endCxn id="9" idx="0"/>
          </p:cNvCxnSpPr>
          <p:nvPr/>
        </p:nvCxnSpPr>
        <p:spPr>
          <a:xfrm>
            <a:off x="2555776" y="2921325"/>
            <a:ext cx="36004" cy="23285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 зі стрілкою 16"/>
          <p:cNvCxnSpPr>
            <a:endCxn id="7" idx="7"/>
          </p:cNvCxnSpPr>
          <p:nvPr/>
        </p:nvCxnSpPr>
        <p:spPr>
          <a:xfrm flipH="1">
            <a:off x="1951384" y="2851127"/>
            <a:ext cx="640396" cy="1085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 зі стрілкою 18"/>
          <p:cNvCxnSpPr/>
          <p:nvPr/>
        </p:nvCxnSpPr>
        <p:spPr>
          <a:xfrm>
            <a:off x="2555776" y="2924944"/>
            <a:ext cx="864096" cy="10081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54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352928" cy="6669360"/>
          </a:xfrm>
        </p:spPr>
        <p:txBody>
          <a:bodyPr/>
          <a:lstStyle/>
          <a:p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Використання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води для виробництва продукції</a:t>
            </a:r>
            <a:r>
              <a:rPr lang="ru-RU" dirty="0">
                <a:effectLst/>
                <a:latin typeface="Comic Sans MS" panose="030F0702030302020204" pitchFamily="66" charset="0"/>
              </a:rPr>
              <a:t/>
            </a:r>
            <a:br>
              <a:rPr lang="ru-RU" dirty="0">
                <a:effectLst/>
                <a:latin typeface="Comic Sans MS" panose="030F0702030302020204" pitchFamily="66" charset="0"/>
              </a:rPr>
            </a:br>
            <a:endParaRPr lang="ru-RU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54032806"/>
              </p:ext>
            </p:extLst>
          </p:nvPr>
        </p:nvGraphicFramePr>
        <p:xfrm>
          <a:off x="179512" y="1459537"/>
          <a:ext cx="8856984" cy="54100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6875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570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8140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Виробництво</a:t>
                      </a:r>
                      <a:endParaRPr lang="ru-RU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Кількість (т)</a:t>
                      </a:r>
                      <a:endParaRPr lang="ru-RU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Потреба води (т)</a:t>
                      </a:r>
                      <a:endParaRPr lang="ru-RU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2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Кам’яне вугілля</a:t>
                      </a:r>
                      <a:endParaRPr lang="ru-RU" sz="2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5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2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Сталь</a:t>
                      </a:r>
                      <a:endParaRPr lang="ru-RU" sz="2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ru-RU" sz="2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26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62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Цемент</a:t>
                      </a:r>
                      <a:endParaRPr lang="ru-RU" sz="2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ru-RU" sz="2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5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62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Папір</a:t>
                      </a:r>
                      <a:endParaRPr lang="ru-RU" sz="2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100-400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2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Алюміній</a:t>
                      </a:r>
                      <a:endParaRPr lang="ru-RU" sz="2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1200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62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Пластмаси</a:t>
                      </a:r>
                      <a:endParaRPr lang="ru-RU" sz="2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ru-RU" sz="2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3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62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Цукор</a:t>
                      </a:r>
                      <a:endParaRPr lang="ru-RU" sz="2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</a:t>
                      </a:r>
                      <a:endParaRPr lang="ru-RU" sz="2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3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623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Тканини</a:t>
                      </a:r>
                      <a:endParaRPr lang="ru-RU" sz="26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100</a:t>
                      </a:r>
                      <a:endParaRPr lang="ru-RU" sz="2600" b="1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600" b="1" dirty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25</a:t>
                      </a:r>
                      <a:endParaRPr lang="ru-RU" sz="26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259285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0" t="650" r="1355" b="1701"/>
          <a:stretch/>
        </p:blipFill>
        <p:spPr>
          <a:xfrm>
            <a:off x="187057" y="0"/>
            <a:ext cx="8928992" cy="6741368"/>
          </a:xfrm>
        </p:spPr>
      </p:pic>
    </p:spTree>
    <p:extLst>
      <p:ext uri="{BB962C8B-B14F-4D97-AF65-F5344CB8AC3E}">
        <p14:creationId xmlns:p14="http://schemas.microsoft.com/office/powerpoint/2010/main" xmlns="" val="379696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584176"/>
          </a:xfrm>
        </p:spPr>
        <p:txBody>
          <a:bodyPr/>
          <a:lstStyle/>
          <a:p>
            <a:r>
              <a:rPr lang="uk-UA" sz="2800" dirty="0">
                <a:effectLst/>
              </a:rPr>
              <a:t>Здатність природних водойм до самоочищення (періодичність природного очищення):</a:t>
            </a:r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1392597142"/>
              </p:ext>
            </p:extLst>
          </p:nvPr>
        </p:nvGraphicFramePr>
        <p:xfrm>
          <a:off x="323529" y="1340768"/>
          <a:ext cx="8640959" cy="52173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1109">
                  <a:extLst>
                    <a:ext uri="{9D8B030D-6E8A-4147-A177-3AD203B41FA5}">
                      <a16:colId xmlns:a16="http://schemas.microsoft.com/office/drawing/2014/main" xmlns="" val="262796331"/>
                    </a:ext>
                  </a:extLst>
                </a:gridCol>
                <a:gridCol w="4459850">
                  <a:extLst>
                    <a:ext uri="{9D8B030D-6E8A-4147-A177-3AD203B41FA5}">
                      <a16:colId xmlns:a16="http://schemas.microsoft.com/office/drawing/2014/main" xmlns="" val="117179811"/>
                    </a:ext>
                  </a:extLst>
                </a:gridCol>
              </a:tblGrid>
              <a:tr h="3332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Водойми</a:t>
                      </a:r>
                      <a:endParaRPr lang="uk-UA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Час</a:t>
                      </a:r>
                      <a:endParaRPr lang="uk-UA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9488986"/>
                  </a:ext>
                </a:extLst>
              </a:tr>
              <a:tr h="333240">
                <a:tc>
                  <a:txBody>
                    <a:bodyPr/>
                    <a:lstStyle/>
                    <a:p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Світовий океан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2500</a:t>
                      </a:r>
                      <a:r>
                        <a:rPr lang="uk-UA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років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94626873"/>
                  </a:ext>
                </a:extLst>
              </a:tr>
              <a:tr h="333240">
                <a:tc>
                  <a:txBody>
                    <a:bodyPr/>
                    <a:lstStyle/>
                    <a:p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Підземні води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1400 років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01587065"/>
                  </a:ext>
                </a:extLst>
              </a:tr>
              <a:tr h="583170">
                <a:tc>
                  <a:txBody>
                    <a:bodyPr/>
                    <a:lstStyle/>
                    <a:p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Полярні льодовики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9700 років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9131489"/>
                  </a:ext>
                </a:extLst>
              </a:tr>
              <a:tr h="333240">
                <a:tc>
                  <a:txBody>
                    <a:bodyPr/>
                    <a:lstStyle/>
                    <a:p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Гірські льодовики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1600 років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34426044"/>
                  </a:ext>
                </a:extLst>
              </a:tr>
              <a:tr h="690094">
                <a:tc>
                  <a:txBody>
                    <a:bodyPr/>
                    <a:lstStyle/>
                    <a:p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Підземний лід районів вічної мерзлоти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10000 років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37774380"/>
                  </a:ext>
                </a:extLst>
              </a:tr>
              <a:tr h="333240">
                <a:tc>
                  <a:txBody>
                    <a:bodyPr/>
                    <a:lstStyle/>
                    <a:p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Води озер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років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26085609"/>
                  </a:ext>
                </a:extLst>
              </a:tr>
              <a:tr h="333240">
                <a:tc>
                  <a:txBody>
                    <a:bodyPr/>
                    <a:lstStyle/>
                    <a:p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Води боліт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років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9944853"/>
                  </a:ext>
                </a:extLst>
              </a:tr>
              <a:tr h="583170">
                <a:tc>
                  <a:txBody>
                    <a:bodyPr/>
                    <a:lstStyle/>
                    <a:p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Води в руслах річок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днів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2218626"/>
                  </a:ext>
                </a:extLst>
              </a:tr>
              <a:tr h="583170">
                <a:tc>
                  <a:txBody>
                    <a:bodyPr/>
                    <a:lstStyle/>
                    <a:p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Волога в атмосфері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8-10 днів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44479857"/>
                  </a:ext>
                </a:extLst>
              </a:tr>
              <a:tr h="583170">
                <a:tc>
                  <a:txBody>
                    <a:bodyPr/>
                    <a:lstStyle/>
                    <a:p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Вода в живих організмах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Кілька годин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418153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1206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0E20F52-79A9-40CD-AD27-29F6C9848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6632"/>
            <a:ext cx="9143999" cy="2520280"/>
          </a:xfrm>
        </p:spPr>
        <p:txBody>
          <a:bodyPr/>
          <a:lstStyle/>
          <a:p>
            <a:pPr algn="l"/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</a:rPr>
              <a:t>Запаси води на планеті порядка </a:t>
            </a:r>
            <a:r>
              <a:rPr lang="ru-RU" sz="4400" dirty="0">
                <a:latin typeface="Comic Sans MS" panose="030F0702030302020204" pitchFamily="66" charset="0"/>
              </a:rPr>
              <a:t/>
            </a:r>
            <a:br>
              <a:rPr lang="ru-RU" sz="4400" dirty="0">
                <a:latin typeface="Comic Sans MS" panose="030F0702030302020204" pitchFamily="66" charset="0"/>
              </a:rPr>
            </a:br>
            <a:r>
              <a:rPr lang="ru-RU" sz="40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</a:rPr>
              <a:t>1млрд 408млн 700тисяч км кв.</a:t>
            </a:r>
            <a:endParaRPr lang="uk-UA" sz="44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Запасы воды на планете порядка в 1 млрд 408 млн 700 тысяч кубических километров">
            <a:hlinkClick r:id="" action="ppaction://media"/>
            <a:extLst>
              <a:ext uri="{FF2B5EF4-FFF2-40B4-BE49-F238E27FC236}">
                <a16:creationId xmlns:a16="http://schemas.microsoft.com/office/drawing/2014/main" xmlns="" id="{81BB234B-9FAB-4FB9-AFC1-ED593C412FC5}"/>
              </a:ext>
            </a:extLst>
          </p:cNvPr>
          <p:cNvPicPr>
            <a:picLocks noGrp="1" noChangeAspect="1"/>
          </p:cNvPicPr>
          <p:nvPr>
            <p:ph sz="quarter" idx="13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31740" y="1556792"/>
            <a:ext cx="4680520" cy="4680520"/>
          </a:xfrm>
        </p:spPr>
      </p:pic>
    </p:spTree>
    <p:extLst>
      <p:ext uri="{BB962C8B-B14F-4D97-AF65-F5344CB8AC3E}">
        <p14:creationId xmlns:p14="http://schemas.microsoft.com/office/powerpoint/2010/main" xmlns="" val="378483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99392"/>
            <a:ext cx="8784976" cy="1080120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Бережімо воду!</a:t>
            </a:r>
            <a:endParaRPr lang="uk-UA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980728"/>
            <a:ext cx="8964488" cy="5760640"/>
          </a:xfrm>
        </p:spPr>
        <p:txBody>
          <a:bodyPr/>
          <a:lstStyle/>
          <a:p>
            <a:r>
              <a:rPr lang="uk-UA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Наявність води в клітинах та організмах є обов'язковою умовою їхньої </a:t>
            </a:r>
            <a:r>
              <a:rPr lang="uk-UA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життєдіяльності.</a:t>
            </a:r>
            <a:endParaRPr lang="uk-UA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endParaRPr lang="uk-UA" dirty="0"/>
          </a:p>
        </p:txBody>
      </p:sp>
      <p:pic>
        <p:nvPicPr>
          <p:cNvPr id="4" name="Picture 2" descr="Куля води в рука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92896"/>
            <a:ext cx="6840760" cy="3933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80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0"/>
            <a:ext cx="7236296" cy="1052736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Конкурс № 1</a:t>
            </a:r>
            <a:endParaRPr lang="uk-UA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-108520" y="116632"/>
            <a:ext cx="4896544" cy="936104"/>
          </a:xfrm>
        </p:spPr>
        <p:txBody>
          <a:bodyPr/>
          <a:lstStyle/>
          <a:p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Асоціативний кущ</a:t>
            </a:r>
          </a:p>
          <a:p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36" y="764704"/>
            <a:ext cx="8456026" cy="609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7712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7350711" cy="1196752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№ 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2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3672408" cy="6480720"/>
          </a:xfrm>
        </p:spPr>
        <p:txBody>
          <a:bodyPr>
            <a:noAutofit/>
          </a:bodyPr>
          <a:lstStyle/>
          <a:p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ро 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воду складено багато прислів'їв, і зараз я пропоную вам їх пригадати. </a:t>
            </a:r>
            <a:endParaRPr lang="uk-UA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Я 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буду називати першу частину, а ви будете їх 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закінчувати.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>
            <a:off x="4283967" y="908717"/>
            <a:ext cx="4680519" cy="585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6547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310909321"/>
              </p:ext>
            </p:extLst>
          </p:nvPr>
        </p:nvGraphicFramePr>
        <p:xfrm>
          <a:off x="179512" y="116630"/>
          <a:ext cx="8784976" cy="677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1374">
                  <a:extLst>
                    <a:ext uri="{9D8B030D-6E8A-4147-A177-3AD203B41FA5}">
                      <a16:colId xmlns:a16="http://schemas.microsoft.com/office/drawing/2014/main" xmlns="" val="1812978876"/>
                    </a:ext>
                  </a:extLst>
                </a:gridCol>
                <a:gridCol w="4423602">
                  <a:extLst>
                    <a:ext uri="{9D8B030D-6E8A-4147-A177-3AD203B41FA5}">
                      <a16:colId xmlns:a16="http://schemas.microsoft.com/office/drawing/2014/main" xmlns="" val="2315567913"/>
                    </a:ext>
                  </a:extLst>
                </a:gridCol>
              </a:tblGrid>
              <a:tr h="828092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Не плюй у криницю,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бо доведеться з неї  ще води напиться.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62416407"/>
                  </a:ext>
                </a:extLst>
              </a:tr>
              <a:tr h="828092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Вивели його 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на чисту воду.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31751063"/>
                  </a:ext>
                </a:extLst>
              </a:tr>
              <a:tr h="828092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У воді не втоне 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і в огні не згорить.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37467467"/>
                  </a:ext>
                </a:extLst>
              </a:tr>
              <a:tr h="828092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Тиха вода 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греблю рве.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90528042"/>
                  </a:ext>
                </a:extLst>
              </a:tr>
              <a:tr h="828092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Не спитавшись броду,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не ходи у воду.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89857417"/>
                  </a:ext>
                </a:extLst>
              </a:tr>
              <a:tr h="828092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І крапля 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камінь точить.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9448709"/>
                  </a:ext>
                </a:extLst>
              </a:tr>
              <a:tr h="747310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Пролиту воду 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назад не збереш.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8174637"/>
                  </a:ext>
                </a:extLst>
              </a:tr>
              <a:tr h="828092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З брудної води 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ще ніхто чистим не вийшов.</a:t>
                      </a:r>
                      <a:endParaRPr lang="uk-UA" sz="2800" b="1" kern="1200" dirty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54185896"/>
                  </a:ext>
                </a:extLst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4499992" y="188640"/>
            <a:ext cx="4392488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9992" y="1124744"/>
            <a:ext cx="446449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499992" y="1916832"/>
            <a:ext cx="446449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499992" y="2780930"/>
            <a:ext cx="4464496" cy="7200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499992" y="3573016"/>
            <a:ext cx="4464496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499992" y="4437112"/>
            <a:ext cx="439248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499992" y="5301208"/>
            <a:ext cx="446449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499992" y="6021288"/>
            <a:ext cx="4464496" cy="8367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Округлений прямокутник 1"/>
          <p:cNvSpPr/>
          <p:nvPr/>
        </p:nvSpPr>
        <p:spPr>
          <a:xfrm>
            <a:off x="179512" y="188640"/>
            <a:ext cx="4176464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Округлений прямокутник 2"/>
          <p:cNvSpPr/>
          <p:nvPr/>
        </p:nvSpPr>
        <p:spPr>
          <a:xfrm>
            <a:off x="179512" y="1124744"/>
            <a:ext cx="417646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4" name="Округлений прямокутник 3"/>
          <p:cNvSpPr/>
          <p:nvPr/>
        </p:nvSpPr>
        <p:spPr>
          <a:xfrm>
            <a:off x="179512" y="1916832"/>
            <a:ext cx="4176464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Округлений прямокутник 4"/>
          <p:cNvSpPr/>
          <p:nvPr/>
        </p:nvSpPr>
        <p:spPr>
          <a:xfrm>
            <a:off x="179512" y="2780930"/>
            <a:ext cx="4176464" cy="7200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179512" y="3645024"/>
            <a:ext cx="417646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179512" y="4437112"/>
            <a:ext cx="432048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179512" y="5301208"/>
            <a:ext cx="417646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Округлений прямокутник 18"/>
          <p:cNvSpPr/>
          <p:nvPr/>
        </p:nvSpPr>
        <p:spPr>
          <a:xfrm>
            <a:off x="179512" y="6021288"/>
            <a:ext cx="4176464" cy="8367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273693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7350711" cy="1412776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№3.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340768"/>
            <a:ext cx="9036496" cy="5400600"/>
          </a:xfrm>
        </p:spPr>
        <p:txBody>
          <a:bodyPr/>
          <a:lstStyle/>
          <a:p>
            <a:pPr marL="45720" indent="0" algn="ctr">
              <a:buNone/>
            </a:pPr>
            <a:r>
              <a:rPr lang="uk-UA" sz="4800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Зашифрований вірш:</a:t>
            </a:r>
          </a:p>
          <a:p>
            <a:endParaRPr lang="uk-UA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uk-U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БЕЗ ДИВО НУТЬЗІВ'Я ТИКВІ,</a:t>
            </a:r>
          </a:p>
          <a:p>
            <a:r>
              <a:rPr lang="uk-U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БЕЗ ДИВО НЕ МОТЬЗЖУТЬ ДИЛЮ, РІЗВІ ТИЖИ.</a:t>
            </a:r>
          </a:p>
          <a:p>
            <a:r>
              <a:rPr lang="uk-U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ВСЕ ВЕЖИ ДАЄЖА ТИПИ,</a:t>
            </a:r>
          </a:p>
          <a:p>
            <a:r>
              <a:rPr lang="uk-U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ЖІМОЗБЕРЕ ПЛЮКРА ТИДІ</a:t>
            </a:r>
          </a:p>
          <a:p>
            <a:r>
              <a:rPr lang="uk-UA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БЕЗ ДИВО – МАНЕ ТЯЖИТ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899752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332656"/>
            <a:ext cx="9144000" cy="6525344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БЕЗ ВОДИ ЗІВ'ЯНУТЬ КВІТИ,</a:t>
            </a:r>
          </a:p>
          <a:p>
            <a:r>
              <a:rPr lang="uk-U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БЕЗ ВОДИ НЕ ЗМОЖУТЬ ЛЮДИ, ЗВІРІ ЖИТИ.</a:t>
            </a:r>
          </a:p>
          <a:p>
            <a:r>
              <a:rPr lang="uk-U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ВСЕ ЖИВЕ ЖАДАЄ ПИТИ,</a:t>
            </a:r>
          </a:p>
          <a:p>
            <a:r>
              <a:rPr lang="uk-U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ЗБЕРЕЖІМО КРАПЛЮ, ДІТИ!</a:t>
            </a:r>
          </a:p>
          <a:p>
            <a:r>
              <a:rPr lang="uk-UA" sz="28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БЕЗ ВОДИ НЕМА ЖИТТЯ.</a:t>
            </a:r>
            <a:endParaRPr lang="uk-UA" sz="2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458" r="20585"/>
          <a:stretch/>
        </p:blipFill>
        <p:spPr bwMode="auto">
          <a:xfrm>
            <a:off x="5364088" y="2636912"/>
            <a:ext cx="3402664" cy="393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310020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7350711" cy="2276872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№4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476672"/>
            <a:ext cx="4752528" cy="6264696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Океани, моря і річки регулюють коло обіг води на Землі. </a:t>
            </a:r>
            <a:endParaRPr lang="uk-UA" sz="32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uk-U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Вони </a:t>
            </a:r>
            <a:r>
              <a:rPr lang="uk-UA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займають величезну площу поверхні планети і відіграють вирішальну роль у регулюванні клімату, збереження тваринного і рослинного світу.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943" r="28490"/>
          <a:stretch/>
        </p:blipFill>
        <p:spPr bwMode="auto">
          <a:xfrm>
            <a:off x="5324440" y="980728"/>
            <a:ext cx="3499935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1895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3859392124"/>
              </p:ext>
            </p:extLst>
          </p:nvPr>
        </p:nvGraphicFramePr>
        <p:xfrm>
          <a:off x="107504" y="116628"/>
          <a:ext cx="8928992" cy="67104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96744">
                  <a:extLst>
                    <a:ext uri="{9D8B030D-6E8A-4147-A177-3AD203B41FA5}">
                      <a16:colId xmlns:a16="http://schemas.microsoft.com/office/drawing/2014/main" xmlns="" val="3118827912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695723166"/>
                    </a:ext>
                  </a:extLst>
                </a:gridCol>
              </a:tblGrid>
              <a:tr h="674137"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Скільки на нашій планеті океанів? 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5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56872057"/>
                  </a:ext>
                </a:extLst>
              </a:tr>
              <a:tr h="674137"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Який океан є найменшим? 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Північний </a:t>
                      </a:r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Льодовитий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90190889"/>
                  </a:ext>
                </a:extLst>
              </a:tr>
              <a:tr h="519131"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Біле, Червоне, Жовте, Чорне – що це?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Назва морів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5554628"/>
                  </a:ext>
                </a:extLst>
              </a:tr>
              <a:tr h="674137"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Яке море найсолоніше?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Мертве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1794707"/>
                  </a:ext>
                </a:extLst>
              </a:tr>
              <a:tr h="539009"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В якому морі вода найменш солона? 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Азовське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35292565"/>
                  </a:ext>
                </a:extLst>
              </a:tr>
              <a:tr h="674137"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Як називають початок річки? 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Витік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15328773"/>
                  </a:ext>
                </a:extLst>
              </a:tr>
              <a:tr h="486879"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Яка річка є найдовшою?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Ніл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42084671"/>
                  </a:ext>
                </a:extLst>
              </a:tr>
              <a:tr h="674137"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У якому озері знаходиться 1/5 частина прісної води всієї планети? 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Байкал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6535323"/>
                  </a:ext>
                </a:extLst>
              </a:tr>
              <a:tr h="674137"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Руслом якої річки протікає  1/5  всієї річкової води світу? 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Амазонка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53779279"/>
                  </a:ext>
                </a:extLst>
              </a:tr>
              <a:tr h="674137">
                <a:tc>
                  <a:txBody>
                    <a:bodyPr/>
                    <a:lstStyle/>
                    <a:p>
                      <a:r>
                        <a:rPr lang="uk-UA" sz="24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Який океан є найбільшим?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Тихий</a:t>
                      </a:r>
                      <a:endParaRPr lang="uk-UA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76741262"/>
                  </a:ext>
                </a:extLst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6804248" y="895021"/>
            <a:ext cx="2160240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04248" y="1700808"/>
            <a:ext cx="2160240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04248" y="2204864"/>
            <a:ext cx="223224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804248" y="2852936"/>
            <a:ext cx="2160240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04248" y="3429000"/>
            <a:ext cx="223224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04248" y="4077072"/>
            <a:ext cx="223224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04248" y="4581128"/>
            <a:ext cx="223224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804248" y="5373216"/>
            <a:ext cx="2232248" cy="7063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04248" y="6165304"/>
            <a:ext cx="223224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Округлений прямокутник 14"/>
          <p:cNvSpPr/>
          <p:nvPr/>
        </p:nvSpPr>
        <p:spPr>
          <a:xfrm>
            <a:off x="107504" y="1615101"/>
            <a:ext cx="6552728" cy="4457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Округлений прямокутник 15"/>
          <p:cNvSpPr/>
          <p:nvPr/>
        </p:nvSpPr>
        <p:spPr>
          <a:xfrm>
            <a:off x="107504" y="2204864"/>
            <a:ext cx="655272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107504" y="2852936"/>
            <a:ext cx="6624736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Округлений прямокутник 17"/>
          <p:cNvSpPr/>
          <p:nvPr/>
        </p:nvSpPr>
        <p:spPr>
          <a:xfrm>
            <a:off x="107504" y="3429000"/>
            <a:ext cx="662473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Округлений прямокутник 18"/>
          <p:cNvSpPr/>
          <p:nvPr/>
        </p:nvSpPr>
        <p:spPr>
          <a:xfrm>
            <a:off x="107504" y="4077072"/>
            <a:ext cx="6624736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Округлений прямокутник 19"/>
          <p:cNvSpPr/>
          <p:nvPr/>
        </p:nvSpPr>
        <p:spPr>
          <a:xfrm>
            <a:off x="107504" y="4581128"/>
            <a:ext cx="6552728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Округлений прямокутник 20"/>
          <p:cNvSpPr/>
          <p:nvPr/>
        </p:nvSpPr>
        <p:spPr>
          <a:xfrm>
            <a:off x="107504" y="5373216"/>
            <a:ext cx="6552728" cy="7063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2" name="Округлений прямокутник 21"/>
          <p:cNvSpPr/>
          <p:nvPr/>
        </p:nvSpPr>
        <p:spPr>
          <a:xfrm>
            <a:off x="107504" y="6165304"/>
            <a:ext cx="6624736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3" name="Округлений прямокутник 22"/>
          <p:cNvSpPr/>
          <p:nvPr/>
        </p:nvSpPr>
        <p:spPr>
          <a:xfrm>
            <a:off x="6804248" y="116628"/>
            <a:ext cx="2160240" cy="7200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4" name="Округлений прямокутник 23"/>
          <p:cNvSpPr/>
          <p:nvPr/>
        </p:nvSpPr>
        <p:spPr>
          <a:xfrm>
            <a:off x="107504" y="188640"/>
            <a:ext cx="669674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5" name="Округлений прямокутник 24"/>
          <p:cNvSpPr/>
          <p:nvPr/>
        </p:nvSpPr>
        <p:spPr>
          <a:xfrm>
            <a:off x="107504" y="836712"/>
            <a:ext cx="662473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600618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0"/>
            <a:ext cx="6516216" cy="1484784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№5 </a:t>
            </a:r>
            <a:endParaRPr lang="uk-UA" dirty="0"/>
          </a:p>
        </p:txBody>
      </p:sp>
      <p:pic>
        <p:nvPicPr>
          <p:cNvPr id="2052" name="Picture 4" descr="Атлас річок України. Атлас рек Украины. Rivers of Ukraine | Река, Атлас,  Украи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01972"/>
            <a:ext cx="9289252" cy="625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9777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Епоха війн за ресурси вже сьогодні. «Гідронезалежність» України – загрози  та можливості. | УССД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901"/>
            <a:ext cx="9117271" cy="6845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2924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7350711" cy="1268760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№6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332656"/>
            <a:ext cx="4139952" cy="6525344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Відгадайте  слова,  що  стосуються  води  у всіх  її </a:t>
            </a:r>
            <a:r>
              <a:rPr lang="uk-U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проявах:   </a:t>
            </a:r>
            <a:r>
              <a:rPr lang="uk-UA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ПРИРОДНІ  ТА  ШТУЧНІ  ВОДОЙМИ, ВИДОЗМІНИ ВОДИ  ЗАЛЕЖНО ВІД </a:t>
            </a:r>
            <a:r>
              <a:rPr lang="uk-UA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ПОГОДИ </a:t>
            </a:r>
            <a:r>
              <a:rPr lang="uk-UA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ТА ПІР РОКУ ТА  ІН.</a:t>
            </a:r>
          </a:p>
          <a:p>
            <a:endParaRPr lang="uk-UA" dirty="0"/>
          </a:p>
        </p:txBody>
      </p:sp>
      <p:pic>
        <p:nvPicPr>
          <p:cNvPr id="1028" name="Picture 4" descr="Термальні басейни термальна вода високої мінералізації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282"/>
          <a:stretch/>
        </p:blipFill>
        <p:spPr bwMode="auto">
          <a:xfrm>
            <a:off x="4083430" y="1075048"/>
            <a:ext cx="5060570" cy="504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488872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6" y="116632"/>
            <a:ext cx="8280916" cy="792087"/>
          </a:xfrm>
        </p:spPr>
        <p:txBody>
          <a:bodyPr/>
          <a:lstStyle/>
          <a:p>
            <a:r>
              <a:rPr lang="uk-UA" dirty="0" smtClean="0"/>
              <a:t>Філворд «Що таке вода?»</a:t>
            </a:r>
            <a:endParaRPr lang="uk-UA" dirty="0"/>
          </a:p>
        </p:txBody>
      </p:sp>
      <p:graphicFrame>
        <p:nvGraphicFramePr>
          <p:cNvPr id="4" name="Місце для вмісту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2545504251"/>
              </p:ext>
            </p:extLst>
          </p:nvPr>
        </p:nvGraphicFramePr>
        <p:xfrm>
          <a:off x="539556" y="1412776"/>
          <a:ext cx="5256576" cy="4608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048">
                  <a:extLst>
                    <a:ext uri="{9D8B030D-6E8A-4147-A177-3AD203B41FA5}">
                      <a16:colId xmlns:a16="http://schemas.microsoft.com/office/drawing/2014/main" xmlns="" val="2852145399"/>
                    </a:ext>
                  </a:extLst>
                </a:gridCol>
                <a:gridCol w="438048">
                  <a:extLst>
                    <a:ext uri="{9D8B030D-6E8A-4147-A177-3AD203B41FA5}">
                      <a16:colId xmlns:a16="http://schemas.microsoft.com/office/drawing/2014/main" xmlns="" val="4223075825"/>
                    </a:ext>
                  </a:extLst>
                </a:gridCol>
                <a:gridCol w="438048">
                  <a:extLst>
                    <a:ext uri="{9D8B030D-6E8A-4147-A177-3AD203B41FA5}">
                      <a16:colId xmlns:a16="http://schemas.microsoft.com/office/drawing/2014/main" xmlns="" val="3556980228"/>
                    </a:ext>
                  </a:extLst>
                </a:gridCol>
                <a:gridCol w="438048">
                  <a:extLst>
                    <a:ext uri="{9D8B030D-6E8A-4147-A177-3AD203B41FA5}">
                      <a16:colId xmlns:a16="http://schemas.microsoft.com/office/drawing/2014/main" xmlns="" val="241264673"/>
                    </a:ext>
                  </a:extLst>
                </a:gridCol>
                <a:gridCol w="438048">
                  <a:extLst>
                    <a:ext uri="{9D8B030D-6E8A-4147-A177-3AD203B41FA5}">
                      <a16:colId xmlns:a16="http://schemas.microsoft.com/office/drawing/2014/main" xmlns="" val="3367519566"/>
                    </a:ext>
                  </a:extLst>
                </a:gridCol>
                <a:gridCol w="438048">
                  <a:extLst>
                    <a:ext uri="{9D8B030D-6E8A-4147-A177-3AD203B41FA5}">
                      <a16:colId xmlns:a16="http://schemas.microsoft.com/office/drawing/2014/main" xmlns="" val="4045456110"/>
                    </a:ext>
                  </a:extLst>
                </a:gridCol>
                <a:gridCol w="438048">
                  <a:extLst>
                    <a:ext uri="{9D8B030D-6E8A-4147-A177-3AD203B41FA5}">
                      <a16:colId xmlns:a16="http://schemas.microsoft.com/office/drawing/2014/main" xmlns="" val="3117002984"/>
                    </a:ext>
                  </a:extLst>
                </a:gridCol>
                <a:gridCol w="438048">
                  <a:extLst>
                    <a:ext uri="{9D8B030D-6E8A-4147-A177-3AD203B41FA5}">
                      <a16:colId xmlns:a16="http://schemas.microsoft.com/office/drawing/2014/main" xmlns="" val="83991167"/>
                    </a:ext>
                  </a:extLst>
                </a:gridCol>
                <a:gridCol w="438048">
                  <a:extLst>
                    <a:ext uri="{9D8B030D-6E8A-4147-A177-3AD203B41FA5}">
                      <a16:colId xmlns:a16="http://schemas.microsoft.com/office/drawing/2014/main" xmlns="" val="1259989865"/>
                    </a:ext>
                  </a:extLst>
                </a:gridCol>
                <a:gridCol w="438048">
                  <a:extLst>
                    <a:ext uri="{9D8B030D-6E8A-4147-A177-3AD203B41FA5}">
                      <a16:colId xmlns:a16="http://schemas.microsoft.com/office/drawing/2014/main" xmlns="" val="1825057030"/>
                    </a:ext>
                  </a:extLst>
                </a:gridCol>
                <a:gridCol w="438048">
                  <a:extLst>
                    <a:ext uri="{9D8B030D-6E8A-4147-A177-3AD203B41FA5}">
                      <a16:colId xmlns:a16="http://schemas.microsoft.com/office/drawing/2014/main" xmlns="" val="2438646380"/>
                    </a:ext>
                  </a:extLst>
                </a:gridCol>
                <a:gridCol w="438048">
                  <a:extLst>
                    <a:ext uri="{9D8B030D-6E8A-4147-A177-3AD203B41FA5}">
                      <a16:colId xmlns:a16="http://schemas.microsoft.com/office/drawing/2014/main" xmlns="" val="3753761392"/>
                    </a:ext>
                  </a:extLst>
                </a:gridCol>
              </a:tblGrid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Х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67593794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26043428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1364126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9060533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083708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72981546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Я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5238883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Ь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4799946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Щ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І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53634035"/>
                  </a:ext>
                </a:extLst>
              </a:tr>
              <a:tr h="460851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Ь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  <a:endParaRPr lang="uk-UA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0136196"/>
                  </a:ext>
                </a:extLst>
              </a:tr>
            </a:tbl>
          </a:graphicData>
        </a:graphic>
      </p:graphicFrame>
      <p:sp>
        <p:nvSpPr>
          <p:cNvPr id="5" name="Округлений прямокутник 4"/>
          <p:cNvSpPr/>
          <p:nvPr/>
        </p:nvSpPr>
        <p:spPr>
          <a:xfrm>
            <a:off x="6228184" y="1412776"/>
            <a:ext cx="2664296" cy="4608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/>
              <a:t>(хмара, водоспад, бурулька, град, дощ, сніжинка, веселка, криниця, краплина, море, озеро, роса, джерело, ожеледь, річка, пара, рідина, океан, став, затока, вода)</a:t>
            </a: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6228184" y="1412776"/>
            <a:ext cx="2664296" cy="46085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666959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4951" t="64237" r="38254" b="19186"/>
          <a:stretch/>
        </p:blipFill>
        <p:spPr>
          <a:xfrm>
            <a:off x="5364088" y="3284984"/>
            <a:ext cx="3923928" cy="13648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8739" t="20334" r="42181" b="41711"/>
          <a:stretch/>
        </p:blipFill>
        <p:spPr>
          <a:xfrm>
            <a:off x="107504" y="61214"/>
            <a:ext cx="6624736" cy="660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959844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7350711" cy="1340768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№7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16632"/>
            <a:ext cx="4211960" cy="1321008"/>
          </a:xfrm>
        </p:spPr>
        <p:txBody>
          <a:bodyPr>
            <a:normAutofit/>
          </a:bodyPr>
          <a:lstStyle/>
          <a:p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«Кожна краплина має значення»</a:t>
            </a:r>
            <a:endParaRPr lang="uk-UA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30453589"/>
              </p:ext>
            </p:extLst>
          </p:nvPr>
        </p:nvGraphicFramePr>
        <p:xfrm>
          <a:off x="107504" y="1124744"/>
          <a:ext cx="8856984" cy="5636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8792">
                  <a:extLst>
                    <a:ext uri="{9D8B030D-6E8A-4147-A177-3AD203B41FA5}">
                      <a16:colId xmlns:a16="http://schemas.microsoft.com/office/drawing/2014/main" xmlns="" val="2073590898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xmlns="" val="4167057087"/>
                    </a:ext>
                  </a:extLst>
                </a:gridCol>
              </a:tblGrid>
              <a:tr h="702078">
                <a:tc>
                  <a:txBody>
                    <a:bodyPr/>
                    <a:lstStyle/>
                    <a:p>
                      <a:r>
                        <a:rPr lang="uk-UA" sz="22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Водою вкрито 45 відсотків земної поверхні. </a:t>
                      </a:r>
                      <a:endParaRPr lang="uk-UA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-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4209799"/>
                  </a:ext>
                </a:extLst>
              </a:tr>
              <a:tr h="702078">
                <a:tc>
                  <a:txBody>
                    <a:bodyPr/>
                    <a:lstStyle/>
                    <a:p>
                      <a:r>
                        <a:rPr lang="uk-UA" sz="22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Без води</a:t>
                      </a:r>
                      <a:r>
                        <a:rPr lang="uk-UA" sz="2200" b="1" kern="1200" baseline="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uk-UA" sz="22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можуть обійтись лише кілька живих організмів. </a:t>
                      </a:r>
                      <a:endParaRPr lang="uk-UA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-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1386044"/>
                  </a:ext>
                </a:extLst>
              </a:tr>
              <a:tr h="480138">
                <a:tc>
                  <a:txBody>
                    <a:bodyPr/>
                    <a:lstStyle/>
                    <a:p>
                      <a:r>
                        <a:rPr lang="uk-UA" sz="22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89% води не придатна для вживання.</a:t>
                      </a:r>
                      <a:endParaRPr lang="uk-UA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-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07998462"/>
                  </a:ext>
                </a:extLst>
              </a:tr>
              <a:tr h="702078">
                <a:tc>
                  <a:txBody>
                    <a:bodyPr/>
                    <a:lstStyle/>
                    <a:p>
                      <a:r>
                        <a:rPr lang="uk-UA" sz="22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4 мільярди людей не можуть задовольнити денну потребу води. </a:t>
                      </a:r>
                      <a:endParaRPr lang="uk-UA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+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36474074"/>
                  </a:ext>
                </a:extLst>
              </a:tr>
              <a:tr h="606152">
                <a:tc>
                  <a:txBody>
                    <a:bodyPr/>
                    <a:lstStyle/>
                    <a:p>
                      <a:r>
                        <a:rPr lang="uk-UA" sz="22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У 2/3 Земної кулі дуже великі запаси води. </a:t>
                      </a:r>
                      <a:endParaRPr lang="uk-UA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-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8523884"/>
                  </a:ext>
                </a:extLst>
              </a:tr>
              <a:tr h="702078">
                <a:tc>
                  <a:txBody>
                    <a:bodyPr/>
                    <a:lstStyle/>
                    <a:p>
                      <a:r>
                        <a:rPr lang="uk-UA" sz="22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15% води щодня витікає через нещільно закриті крани. </a:t>
                      </a:r>
                      <a:endParaRPr lang="uk-UA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+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0565857"/>
                  </a:ext>
                </a:extLst>
              </a:tr>
              <a:tr h="702078">
                <a:tc>
                  <a:txBody>
                    <a:bodyPr/>
                    <a:lstStyle/>
                    <a:p>
                      <a:r>
                        <a:rPr lang="uk-UA" sz="22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Людство споживає більше води ніж природа здатна відновити. </a:t>
                      </a:r>
                      <a:endParaRPr lang="uk-UA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+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70998749"/>
                  </a:ext>
                </a:extLst>
              </a:tr>
              <a:tr h="702078">
                <a:tc>
                  <a:txBody>
                    <a:bodyPr/>
                    <a:lstStyle/>
                    <a:p>
                      <a:r>
                        <a:rPr lang="uk-UA" sz="22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Половина українців завдає шкоди своєму здоров’ю через споживання неякісної води. </a:t>
                      </a:r>
                      <a:endParaRPr lang="uk-UA" sz="2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+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46392616"/>
                  </a:ext>
                </a:extLst>
              </a:tr>
            </a:tbl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7308304" y="1124744"/>
            <a:ext cx="165618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236296" y="1916832"/>
            <a:ext cx="1728192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7308304" y="2690949"/>
            <a:ext cx="1656184" cy="4500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08304" y="3284984"/>
            <a:ext cx="165618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308304" y="4005064"/>
            <a:ext cx="1584176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236296" y="4653136"/>
            <a:ext cx="172819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236296" y="5373216"/>
            <a:ext cx="1728192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236296" y="6021288"/>
            <a:ext cx="172819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107504" y="1916832"/>
            <a:ext cx="6984776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Округлений прямокутник 14"/>
          <p:cNvSpPr/>
          <p:nvPr/>
        </p:nvSpPr>
        <p:spPr>
          <a:xfrm>
            <a:off x="107504" y="2690949"/>
            <a:ext cx="6984776" cy="4500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Округлений прямокутник 15"/>
          <p:cNvSpPr/>
          <p:nvPr/>
        </p:nvSpPr>
        <p:spPr>
          <a:xfrm>
            <a:off x="107504" y="3267013"/>
            <a:ext cx="6984776" cy="5940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107504" y="3933056"/>
            <a:ext cx="702128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Округлений прямокутник 17"/>
          <p:cNvSpPr/>
          <p:nvPr/>
        </p:nvSpPr>
        <p:spPr>
          <a:xfrm>
            <a:off x="107504" y="4509120"/>
            <a:ext cx="702128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Округлений прямокутник 18"/>
          <p:cNvSpPr/>
          <p:nvPr/>
        </p:nvSpPr>
        <p:spPr>
          <a:xfrm>
            <a:off x="107504" y="5373216"/>
            <a:ext cx="702128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Округлений прямокутник 19"/>
          <p:cNvSpPr/>
          <p:nvPr/>
        </p:nvSpPr>
        <p:spPr>
          <a:xfrm>
            <a:off x="107504" y="6021288"/>
            <a:ext cx="7021288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Округлений прямокутник 20"/>
          <p:cNvSpPr/>
          <p:nvPr/>
        </p:nvSpPr>
        <p:spPr>
          <a:xfrm>
            <a:off x="107504" y="1196752"/>
            <a:ext cx="7021288" cy="5940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14580360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7350711" cy="1052736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№8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972"/>
          <a:stretch/>
        </p:blipFill>
        <p:spPr>
          <a:xfrm>
            <a:off x="0" y="3729586"/>
            <a:ext cx="7995765" cy="308757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9217"/>
          <a:stretch/>
        </p:blipFill>
        <p:spPr>
          <a:xfrm>
            <a:off x="1178724" y="908720"/>
            <a:ext cx="7965276" cy="256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07189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993" t="6427" r="3615" b="7885"/>
          <a:stretch/>
        </p:blipFill>
        <p:spPr>
          <a:xfrm>
            <a:off x="0" y="276666"/>
            <a:ext cx="7776864" cy="2880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47864" y="3156986"/>
            <a:ext cx="5616624" cy="37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55531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0"/>
            <a:ext cx="4860032" cy="980728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№9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16632"/>
            <a:ext cx="7543800" cy="1080120"/>
          </a:xfrm>
        </p:spPr>
        <p:txBody>
          <a:bodyPr>
            <a:normAutofit/>
          </a:bodyPr>
          <a:lstStyle/>
          <a:p>
            <a:r>
              <a:rPr lang="uk-UA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«Чи знаєте ви?»</a:t>
            </a:r>
            <a:endParaRPr lang="uk-UA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18404720"/>
              </p:ext>
            </p:extLst>
          </p:nvPr>
        </p:nvGraphicFramePr>
        <p:xfrm>
          <a:off x="179512" y="836711"/>
          <a:ext cx="8856984" cy="60288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79037">
                  <a:extLst>
                    <a:ext uri="{9D8B030D-6E8A-4147-A177-3AD203B41FA5}">
                      <a16:colId xmlns:a16="http://schemas.microsoft.com/office/drawing/2014/main" xmlns="" val="2617016847"/>
                    </a:ext>
                  </a:extLst>
                </a:gridCol>
                <a:gridCol w="2177947">
                  <a:extLst>
                    <a:ext uri="{9D8B030D-6E8A-4147-A177-3AD203B41FA5}">
                      <a16:colId xmlns:a16="http://schemas.microsoft.com/office/drawing/2014/main" xmlns="" val="1720581731"/>
                    </a:ext>
                  </a:extLst>
                </a:gridCol>
              </a:tblGrid>
              <a:tr h="691098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У кого два ока на одному боці? 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lt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у камбали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8103571"/>
                  </a:ext>
                </a:extLst>
              </a:tr>
              <a:tr h="937350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У кого одна нога будинок перевозить? 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у молюска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66332109"/>
                  </a:ext>
                </a:extLst>
              </a:tr>
              <a:tr h="691098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Хто дихає однією ніздрею? 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морж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81668179"/>
                  </a:ext>
                </a:extLst>
              </a:tr>
              <a:tr h="691098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Хто іклами дно оре? 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морж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4940158"/>
                  </a:ext>
                </a:extLst>
              </a:tr>
              <a:tr h="937350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Якого  птаха море відучило літати? 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пінгвіна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71959689"/>
                  </a:ext>
                </a:extLst>
              </a:tr>
              <a:tr h="691098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Хто п’є шкірою? 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жаба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15491620"/>
                  </a:ext>
                </a:extLst>
              </a:tr>
              <a:tr h="691098">
                <a:tc>
                  <a:txBody>
                    <a:bodyPr/>
                    <a:lstStyle/>
                    <a:p>
                      <a:r>
                        <a:rPr lang="uk-UA" sz="2800" b="1" kern="1200" dirty="0" smtClean="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Що таке морська капуста? 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водорість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47595463"/>
                  </a:ext>
                </a:extLst>
              </a:tr>
              <a:tr h="691098"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Чим дихають кити?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легенями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02246317"/>
                  </a:ext>
                </a:extLst>
              </a:tr>
            </a:tbl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6876256" y="1556793"/>
            <a:ext cx="2267744" cy="7920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876256" y="2564904"/>
            <a:ext cx="2267744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876256" y="3356992"/>
            <a:ext cx="2267744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876256" y="4005064"/>
            <a:ext cx="226774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876256" y="4869160"/>
            <a:ext cx="226774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876256" y="5589240"/>
            <a:ext cx="2267744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876256" y="6309320"/>
            <a:ext cx="2339752" cy="4320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3" name="Округлений прямокутник 12"/>
          <p:cNvSpPr/>
          <p:nvPr/>
        </p:nvSpPr>
        <p:spPr>
          <a:xfrm>
            <a:off x="179512" y="908720"/>
            <a:ext cx="6480720" cy="64807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Округлений прямокутник 13"/>
          <p:cNvSpPr/>
          <p:nvPr/>
        </p:nvSpPr>
        <p:spPr>
          <a:xfrm>
            <a:off x="179512" y="1628800"/>
            <a:ext cx="648072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5" name="Округлений прямокутник 14"/>
          <p:cNvSpPr/>
          <p:nvPr/>
        </p:nvSpPr>
        <p:spPr>
          <a:xfrm>
            <a:off x="179512" y="2564904"/>
            <a:ext cx="6480720" cy="6480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6" name="Округлений прямокутник 15"/>
          <p:cNvSpPr/>
          <p:nvPr/>
        </p:nvSpPr>
        <p:spPr>
          <a:xfrm>
            <a:off x="179512" y="3257599"/>
            <a:ext cx="6480720" cy="5314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7" name="Округлений прямокутник 16"/>
          <p:cNvSpPr/>
          <p:nvPr/>
        </p:nvSpPr>
        <p:spPr>
          <a:xfrm>
            <a:off x="179512" y="3933055"/>
            <a:ext cx="6480720" cy="7920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8" name="Округлений прямокутник 17"/>
          <p:cNvSpPr/>
          <p:nvPr/>
        </p:nvSpPr>
        <p:spPr>
          <a:xfrm>
            <a:off x="179512" y="4869160"/>
            <a:ext cx="6552728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9" name="Округлений прямокутник 18"/>
          <p:cNvSpPr/>
          <p:nvPr/>
        </p:nvSpPr>
        <p:spPr>
          <a:xfrm>
            <a:off x="179512" y="5589240"/>
            <a:ext cx="6552728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0" name="Округлений прямокутник 19"/>
          <p:cNvSpPr/>
          <p:nvPr/>
        </p:nvSpPr>
        <p:spPr>
          <a:xfrm>
            <a:off x="179512" y="6237312"/>
            <a:ext cx="6696744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1" name="Округлений прямокутник 20"/>
          <p:cNvSpPr/>
          <p:nvPr/>
        </p:nvSpPr>
        <p:spPr>
          <a:xfrm>
            <a:off x="6876256" y="908720"/>
            <a:ext cx="216024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3744377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7350711" cy="1196752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№10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5259" t="19595" r="16102" b="7879"/>
          <a:stretch/>
        </p:blipFill>
        <p:spPr>
          <a:xfrm>
            <a:off x="7020" y="836712"/>
            <a:ext cx="9136979" cy="603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737399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6">
            <a:extLst>
              <a:ext uri="{FF2B5EF4-FFF2-40B4-BE49-F238E27FC236}">
                <a16:creationId xmlns:a16="http://schemas.microsoft.com/office/drawing/2014/main" xmlns="" id="{CD8B1F50-47F8-4586-B3C6-1F235D3A49A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835696" y="20604"/>
            <a:ext cx="5400600" cy="681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434678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7350711" cy="1268760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№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11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0" y="476672"/>
            <a:ext cx="6805440" cy="6381328"/>
          </a:xfrm>
        </p:spPr>
        <p:txBody>
          <a:bodyPr>
            <a:normAutofit fontScale="92500" lnSpcReduction="10000"/>
          </a:bodyPr>
          <a:lstStyle/>
          <a:p>
            <a:r>
              <a:rPr lang="uk-UA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Хвилинка – цікавинка</a:t>
            </a: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uk-UA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Складіть з набору літер назву речовин. Яке слово зайве?  Чому?</a:t>
            </a:r>
            <a:br>
              <a:rPr lang="uk-UA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uk-UA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uk-UA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ru-RU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uk-UA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ОРТИДІНКА, ДАОВ, </a:t>
            </a:r>
            <a:br>
              <a:rPr lang="uk-UA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uk-UA" sz="6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ЧИЗРОН, ЗОЗАІЛ, НИЗНИКРОЧ, МІСУШ</a:t>
            </a:r>
            <a:endParaRPr lang="uk-UA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Ученые назвали еще одно состояние воды - 18.09.2020, Sputnik Казахстан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0360" y="1507096"/>
            <a:ext cx="403364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970528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7350711" cy="908720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№12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0" y="1196752"/>
            <a:ext cx="4355976" cy="5661248"/>
          </a:xfrm>
        </p:spPr>
        <p:txBody>
          <a:bodyPr/>
          <a:lstStyle/>
          <a:p>
            <a:pPr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</a:t>
            </a:r>
            <a:r>
              <a:rPr lang="uk-UA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Водяні слова</a:t>
            </a:r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»</a:t>
            </a:r>
          </a:p>
          <a:p>
            <a:pPr marL="45720" indent="0">
              <a:buNone/>
            </a:pP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Допишіть   </a:t>
            </a:r>
            <a:r>
              <a:rPr lang="uk-U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відомі  вам  слова,  що  починаються</a:t>
            </a:r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</a:t>
            </a:r>
          </a:p>
          <a:p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ВОДО…</a:t>
            </a:r>
          </a:p>
          <a:p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ГІДРО…</a:t>
            </a:r>
          </a:p>
          <a:p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АКВА…</a:t>
            </a:r>
          </a:p>
          <a:p>
            <a:pPr marL="45720" indent="0">
              <a:buNone/>
            </a:pPr>
            <a:endParaRPr lang="uk-UA" dirty="0"/>
          </a:p>
          <a:p>
            <a:endParaRPr lang="uk-UA" dirty="0"/>
          </a:p>
        </p:txBody>
      </p:sp>
      <p:pic>
        <p:nvPicPr>
          <p:cNvPr id="1026" name="Picture 2" descr="Voda je život – Radio KFOR Srpsk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3348" r="4620"/>
          <a:stretch/>
        </p:blipFill>
        <p:spPr bwMode="auto">
          <a:xfrm>
            <a:off x="3563888" y="2852936"/>
            <a:ext cx="5580112" cy="3873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838895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107504" y="188640"/>
            <a:ext cx="7200800" cy="6669360"/>
          </a:xfrm>
        </p:spPr>
        <p:txBody>
          <a:bodyPr>
            <a:normAutofit lnSpcReduction="10000"/>
          </a:bodyPr>
          <a:lstStyle/>
          <a:p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</a:t>
            </a:r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одограй</a:t>
            </a:r>
            <a:r>
              <a:rPr lang="uk-UA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 водоспад,  водосховище,  водомет, водопровід, водогін, </a:t>
            </a:r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водолаз…</a:t>
            </a:r>
          </a:p>
          <a:p>
            <a:r>
              <a:rPr lang="uk-UA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</a:t>
            </a:r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ідросфера</a:t>
            </a:r>
            <a:r>
              <a:rPr lang="uk-UA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гідроелектростанція, гідроізоляція, </a:t>
            </a:r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гідроліз, гідрофобія…</a:t>
            </a:r>
          </a:p>
          <a:p>
            <a:r>
              <a:rPr lang="uk-UA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Акваріум, акведук, акваторія, аквапарк, аквамен, аквамарин, акваланг…</a:t>
            </a:r>
            <a:endParaRPr lang="uk-UA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59624" y="1412776"/>
            <a:ext cx="3384376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06232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7350711" cy="1340768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№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13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-108520" y="764704"/>
            <a:ext cx="9252520" cy="1080120"/>
          </a:xfrm>
        </p:spPr>
        <p:txBody>
          <a:bodyPr>
            <a:noAutofit/>
          </a:bodyPr>
          <a:lstStyle/>
          <a:p>
            <a:r>
              <a:rPr lang="uk-UA" sz="2400" b="1" dirty="0" smtClean="0">
                <a:latin typeface="Comic Sans MS" panose="030F0702030302020204" pitchFamily="66" charset="0"/>
              </a:rPr>
              <a:t>Вода надходить у наш організм не лише коли ми їмо і п’ємо, а й з їжею. З’ясуйте, що варто з’їсти, щоб втамувати спрагу, якщо не буде змоги випити води:</a:t>
            </a:r>
            <a:endParaRPr lang="uk-UA" sz="2400" b="1" dirty="0"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844"/>
          <a:stretch/>
        </p:blipFill>
        <p:spPr>
          <a:xfrm>
            <a:off x="0" y="2065108"/>
            <a:ext cx="9144000" cy="4792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991332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16632"/>
            <a:ext cx="8856984" cy="6588500"/>
          </a:xfrm>
        </p:spPr>
      </p:pic>
    </p:spTree>
    <p:extLst>
      <p:ext uri="{BB962C8B-B14F-4D97-AF65-F5344CB8AC3E}">
        <p14:creationId xmlns:p14="http://schemas.microsoft.com/office/powerpoint/2010/main" xmlns="" val="18033967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0"/>
            <a:ext cx="7350711" cy="1268760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№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14</a:t>
            </a:r>
            <a:endParaRPr lang="uk-UA" dirty="0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>
          <a:xfrm>
            <a:off x="0" y="116632"/>
            <a:ext cx="4499992" cy="1152128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Іграшка-краплинка</a:t>
            </a:r>
            <a:endPara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083" y="828600"/>
            <a:ext cx="3194154" cy="22595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224" y="4471506"/>
            <a:ext cx="3192013" cy="225805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20999" y="4434826"/>
            <a:ext cx="3194155" cy="22595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76223" y="814001"/>
            <a:ext cx="3194156" cy="22595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81611" y="2624336"/>
            <a:ext cx="3194156" cy="2259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35384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84976" cy="2708920"/>
          </a:xfrm>
        </p:spPr>
        <p:txBody>
          <a:bodyPr/>
          <a:lstStyle/>
          <a:p>
            <a:pPr algn="l"/>
            <a:r>
              <a:rPr lang="uk-UA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Ф</a:t>
            </a: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антастичне припущення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 чи замислювались ви над тим, як би було на Землі без води? Намалюйте в уяві Землю без води. Опишіть цю планету.</a:t>
            </a:r>
            <a: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ru-R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8" name="Picture 2" descr="http://do.gendocs.ru/pars_docs/tw_refs/340/339851/339851_html_3456f61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96952"/>
            <a:ext cx="4317698" cy="3861048"/>
          </a:xfrm>
          <a:prstGeom prst="rect">
            <a:avLst/>
          </a:prstGeom>
          <a:noFill/>
        </p:spPr>
      </p:pic>
      <p:pic>
        <p:nvPicPr>
          <p:cNvPr id="9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7210" y="2492896"/>
            <a:ext cx="4626396" cy="32403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2" descr="КП &quot;Вінницяоблводоканал&quot; — День вод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8424" y="0"/>
            <a:ext cx="755576" cy="1032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28376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342" t="24169" r="24210" b="14028"/>
          <a:stretch/>
        </p:blipFill>
        <p:spPr bwMode="auto">
          <a:xfrm>
            <a:off x="251520" y="188640"/>
            <a:ext cx="8700459" cy="652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275943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-99393"/>
            <a:ext cx="7459231" cy="1224137"/>
          </a:xfrm>
        </p:spPr>
        <p:txBody>
          <a:bodyPr/>
          <a:lstStyle/>
          <a:p>
            <a:r>
              <a:rPr lang="uk-UA" dirty="0">
                <a:solidFill>
                  <a:srgbClr val="002060"/>
                </a:solidFill>
                <a:latin typeface="Comic Sans MS" panose="030F0702030302020204" pitchFamily="66" charset="0"/>
              </a:rPr>
              <a:t>Конкурс №</a:t>
            </a:r>
            <a:r>
              <a:rPr lang="uk-UA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15</a:t>
            </a:r>
            <a:endParaRPr lang="uk-UA" dirty="0"/>
          </a:p>
        </p:txBody>
      </p:sp>
      <p:pic>
        <p:nvPicPr>
          <p:cNvPr id="4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764704"/>
            <a:ext cx="8703472" cy="5760640"/>
          </a:xfrm>
        </p:spPr>
      </p:pic>
    </p:spTree>
    <p:extLst>
      <p:ext uri="{BB962C8B-B14F-4D97-AF65-F5344CB8AC3E}">
        <p14:creationId xmlns:p14="http://schemas.microsoft.com/office/powerpoint/2010/main" xmlns="" val="35843663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0DA6DD7D-3B12-41CA-8A4F-C8AC62291B2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3568" y="9789"/>
            <a:ext cx="7056784" cy="6848211"/>
          </a:xfrm>
        </p:spPr>
      </p:pic>
      <p:pic>
        <p:nvPicPr>
          <p:cNvPr id="6" name="Picture 2" descr="C:\Program Files\Microsoft Office\MEDIA\CAGCAT10\j0088542.wmf">
            <a:extLst>
              <a:ext uri="{FF2B5EF4-FFF2-40B4-BE49-F238E27FC236}">
                <a16:creationId xmlns:a16="http://schemas.microsoft.com/office/drawing/2014/main" xmlns="" id="{E0637B09-36B1-4015-873A-8D783738B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396400" y="3140964"/>
            <a:ext cx="4560113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036661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9" b="1149"/>
          <a:stretch/>
        </p:blipFill>
        <p:spPr>
          <a:xfrm>
            <a:off x="0" y="61214"/>
            <a:ext cx="9177579" cy="6552728"/>
          </a:xfrm>
        </p:spPr>
      </p:pic>
      <p:pic>
        <p:nvPicPr>
          <p:cNvPr id="6" name="Місце для вмісту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9" b="1149"/>
          <a:stretch/>
        </p:blipFill>
        <p:spPr>
          <a:xfrm>
            <a:off x="0" y="23873"/>
            <a:ext cx="9177579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667357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9" r="1639" b="1074"/>
          <a:stretch/>
        </p:blipFill>
        <p:spPr>
          <a:xfrm>
            <a:off x="107504" y="1813"/>
            <a:ext cx="8928992" cy="6624737"/>
          </a:xfrm>
        </p:spPr>
      </p:pic>
    </p:spTree>
    <p:extLst>
      <p:ext uri="{BB962C8B-B14F-4D97-AF65-F5344CB8AC3E}">
        <p14:creationId xmlns:p14="http://schemas.microsoft.com/office/powerpoint/2010/main" xmlns="" val="415182703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68952" cy="2016224"/>
          </a:xfrm>
        </p:spPr>
        <p:txBody>
          <a:bodyPr/>
          <a:lstStyle/>
          <a:p>
            <a:pPr algn="ctr"/>
            <a:r>
              <a:rPr lang="uk-UA" sz="1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</a:rPr>
              <a:t>Молодці!</a:t>
            </a:r>
            <a:endParaRPr lang="uk-UA" sz="1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Picture 2" descr="Ð ÐµÐ·ÑÐ»ÑÑÐ°Ñ Ð¿Ð¾ÑÑÐºÑ Ð·Ð¾Ð±ÑÐ°Ð¶ÐµÐ½Ñ Ð·Ð° Ð·Ð°Ð¿Ð¸ÑÐ¾Ð¼ &quot;ÐºÐ°ÑÑÐ¸Ð½ÐºÐ¸ ÐºÑÐ°Ð¿Ð»Ð¸Ð½Ð¾Ðº&quot;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 cstate="print"/>
          <a:srcRect b="3614"/>
          <a:stretch/>
        </p:blipFill>
        <p:spPr bwMode="auto">
          <a:xfrm>
            <a:off x="1619672" y="2249488"/>
            <a:ext cx="5976664" cy="4608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347590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6555" t="19596" r="17631" b="6802"/>
          <a:stretch/>
        </p:blipFill>
        <p:spPr>
          <a:xfrm>
            <a:off x="30670" y="0"/>
            <a:ext cx="91133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999870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260648"/>
            <a:ext cx="8496944" cy="6408712"/>
          </a:xfrm>
        </p:spPr>
        <p:txBody>
          <a:bodyPr/>
          <a:lstStyle/>
          <a:p>
            <a:pPr algn="l"/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Доміно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Знайдіть пару</a:t>
            </a:r>
            <a:b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 descr="C:\Program Files\Microsoft Office\MEDIA\CAGCAT10\j008854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1943" y="6093296"/>
            <a:ext cx="4560113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92860205"/>
              </p:ext>
            </p:extLst>
          </p:nvPr>
        </p:nvGraphicFramePr>
        <p:xfrm>
          <a:off x="395536" y="980728"/>
          <a:ext cx="8529285" cy="4968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604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5688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9937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Де срібліє вербиця, …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… семи крокам шляху</a:t>
                      </a:r>
                      <a:endParaRPr lang="ru-RU" sz="24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937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Чим більше береш воду із криниці, …</a:t>
                      </a:r>
                      <a:endParaRPr lang="ru-RU" sz="24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… нею не обпечешся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37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Один ковток води дорівнює …</a:t>
                      </a:r>
                      <a:endParaRPr lang="ru-RU" sz="24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… а людей – слово 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937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Скільки кригу не грій,  …</a:t>
                      </a:r>
                      <a:endParaRPr lang="ru-RU" sz="24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… там здорова водиця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937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Камені роз’єднує вода,  …</a:t>
                      </a:r>
                      <a:endParaRPr lang="ru-RU" sz="24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… тим більше вона дає води</a:t>
                      </a:r>
                      <a:endParaRPr lang="ru-RU" sz="2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5753154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1412776"/>
          </a:xfrm>
        </p:spPr>
        <p:txBody>
          <a:bodyPr/>
          <a:lstStyle/>
          <a:p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Корисні поради </a:t>
            </a: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/>
            </a:r>
            <a:b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uk-UA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«Як </a:t>
            </a:r>
            <a:r>
              <a:rPr lang="uk-U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зберегти воду?"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" y="1412776"/>
            <a:ext cx="9143999" cy="5616624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uk-U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Менше води. </a:t>
            </a:r>
            <a:r>
              <a:rPr lang="uk-UA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Ти можеш просто використовувати менше води в повсякденному житті або знизити свій Водний слід, зменшуючи загальне споживання товарів.</a:t>
            </a:r>
          </a:p>
          <a:p>
            <a:pPr lvl="0"/>
            <a:r>
              <a:rPr lang="uk-U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Регулярно перевіряй крани в своєму будинку</a:t>
            </a:r>
            <a:r>
              <a:rPr lang="uk-UA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Один кран, що протікає, призводить до втрат 75 літрів води на день. Це буде 2250 л на місяць, що дорівнює 20 повним ванн.</a:t>
            </a:r>
          </a:p>
          <a:p>
            <a:pPr lvl="0"/>
            <a:r>
              <a:rPr lang="uk-U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Вимикай кран, поки чистиш зуби.</a:t>
            </a:r>
            <a:r>
              <a:rPr lang="uk-UA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Коли ти чистиш зуби, не залишай кран відкритим. Таким чином ти збережеш 6-14 л в день. Те ж саме стосується прийому душу - коли ти намилюєшся, можна закрити кран.</a:t>
            </a:r>
          </a:p>
          <a:p>
            <a:pPr lvl="0"/>
            <a:r>
              <a:rPr lang="uk-U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Приймай душ замість ванни.</a:t>
            </a:r>
            <a:r>
              <a:rPr lang="uk-UA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Швидкий душ використовує значно менше води, ніж ванна. Скороти час прийому душу на кілька хвилин</a:t>
            </a:r>
            <a:r>
              <a:rPr lang="uk-UA" sz="2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</a:p>
          <a:p>
            <a:r>
              <a:rPr lang="uk-UA" sz="2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Їж менше м'яса.</a:t>
            </a:r>
            <a:r>
              <a:rPr lang="uk-UA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Для виробництва 1 кг яловичини потрібно 15000 л води. Кіло курятини вимагає 3900 л.</a:t>
            </a:r>
          </a:p>
          <a:p>
            <a:pPr lvl="0"/>
            <a:endParaRPr lang="uk-UA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79" y="0"/>
            <a:ext cx="2220076" cy="141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42544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741368"/>
          </a:xfrm>
        </p:spPr>
        <p:txBody>
          <a:bodyPr>
            <a:noAutofit/>
          </a:bodyPr>
          <a:lstStyle/>
          <a:p>
            <a:pPr lvl="0"/>
            <a:r>
              <a:rPr lang="uk-UA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Використовуй </a:t>
            </a:r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безпечні миючі засоби.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Миючі засоби, що містять фосфати, викликають цвітіння води в наших водоймах, що призводить до загибелі водної рослинності і тварин. У країнах Європи використання безфосфатних миючих засобів вже стало звичним і закріплено на рівні законодавства. </a:t>
            </a:r>
          </a:p>
          <a:p>
            <a:pPr lvl="0"/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 використовуй туалет як сміттєвий бачок.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 Кожне змивання води в туалеті витрачає 3-6 л. води. Залишки їжі, косметики та іншої побутової сміття треба викидати в сміттєвий бачок.</a:t>
            </a:r>
          </a:p>
          <a:p>
            <a:pPr lvl="0"/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 купуй зайвого. 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Не купуй того, що тобі не дуже треба. На виробництво кожного товару витрачається значна кількість води. Те ж стосується і продуктів в твоєму холодильнику - не купуй зайвого і завжди доїдай їжу в своїй тарілці! </a:t>
            </a:r>
          </a:p>
          <a:p>
            <a:pPr lvl="0"/>
            <a:r>
              <a:rPr lang="uk-U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Для поливу - дощова вода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Збирай дощову воду, </a:t>
            </a:r>
            <a:r>
              <a:rPr lang="uk-UA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   щоб 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використовувати її для поливу саду і городу.</a:t>
            </a:r>
          </a:p>
        </p:txBody>
      </p:sp>
      <p:pic>
        <p:nvPicPr>
          <p:cNvPr id="4" name="Picture 8" descr="Нормативы показателей питьевой воды - ГОСТ, СНИП, 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2359" y="5390866"/>
            <a:ext cx="1342679" cy="143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458120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34842103"/>
              </p:ext>
            </p:extLst>
          </p:nvPr>
        </p:nvGraphicFramePr>
        <p:xfrm>
          <a:off x="143508" y="228600"/>
          <a:ext cx="8856983" cy="6440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58077">
                  <a:extLst>
                    <a:ext uri="{9D8B030D-6E8A-4147-A177-3AD203B41FA5}">
                      <a16:colId xmlns:a16="http://schemas.microsoft.com/office/drawing/2014/main" xmlns="" val="3125725559"/>
                    </a:ext>
                  </a:extLst>
                </a:gridCol>
                <a:gridCol w="958077">
                  <a:extLst>
                    <a:ext uri="{9D8B030D-6E8A-4147-A177-3AD203B41FA5}">
                      <a16:colId xmlns:a16="http://schemas.microsoft.com/office/drawing/2014/main" xmlns="" val="1352369687"/>
                    </a:ext>
                  </a:extLst>
                </a:gridCol>
                <a:gridCol w="958077">
                  <a:extLst>
                    <a:ext uri="{9D8B030D-6E8A-4147-A177-3AD203B41FA5}">
                      <a16:colId xmlns:a16="http://schemas.microsoft.com/office/drawing/2014/main" xmlns="" val="3291512366"/>
                    </a:ext>
                  </a:extLst>
                </a:gridCol>
                <a:gridCol w="792448">
                  <a:extLst>
                    <a:ext uri="{9D8B030D-6E8A-4147-A177-3AD203B41FA5}">
                      <a16:colId xmlns:a16="http://schemas.microsoft.com/office/drawing/2014/main" xmlns="" val="93444830"/>
                    </a:ext>
                  </a:extLst>
                </a:gridCol>
                <a:gridCol w="740029">
                  <a:extLst>
                    <a:ext uri="{9D8B030D-6E8A-4147-A177-3AD203B41FA5}">
                      <a16:colId xmlns:a16="http://schemas.microsoft.com/office/drawing/2014/main" xmlns="" val="2261865722"/>
                    </a:ext>
                  </a:extLst>
                </a:gridCol>
                <a:gridCol w="711980">
                  <a:extLst>
                    <a:ext uri="{9D8B030D-6E8A-4147-A177-3AD203B41FA5}">
                      <a16:colId xmlns:a16="http://schemas.microsoft.com/office/drawing/2014/main" xmlns="" val="3363881184"/>
                    </a:ext>
                  </a:extLst>
                </a:gridCol>
                <a:gridCol w="864064">
                  <a:extLst>
                    <a:ext uri="{9D8B030D-6E8A-4147-A177-3AD203B41FA5}">
                      <a16:colId xmlns:a16="http://schemas.microsoft.com/office/drawing/2014/main" xmlns="" val="125179988"/>
                    </a:ext>
                  </a:extLst>
                </a:gridCol>
                <a:gridCol w="958077">
                  <a:extLst>
                    <a:ext uri="{9D8B030D-6E8A-4147-A177-3AD203B41FA5}">
                      <a16:colId xmlns:a16="http://schemas.microsoft.com/office/drawing/2014/main" xmlns="" val="4053857985"/>
                    </a:ext>
                  </a:extLst>
                </a:gridCol>
                <a:gridCol w="958077">
                  <a:extLst>
                    <a:ext uri="{9D8B030D-6E8A-4147-A177-3AD203B41FA5}">
                      <a16:colId xmlns:a16="http://schemas.microsoft.com/office/drawing/2014/main" xmlns="" val="2095682946"/>
                    </a:ext>
                  </a:extLst>
                </a:gridCol>
                <a:gridCol w="958077">
                  <a:extLst>
                    <a:ext uri="{9D8B030D-6E8A-4147-A177-3AD203B41FA5}">
                      <a16:colId xmlns:a16="http://schemas.microsoft.com/office/drawing/2014/main" xmlns="" val="4086514936"/>
                    </a:ext>
                  </a:extLst>
                </a:gridCol>
              </a:tblGrid>
              <a:tr h="707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К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В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З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Ж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Е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Е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18925087"/>
                  </a:ext>
                </a:extLst>
              </a:tr>
              <a:tr h="63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Ж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Е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К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Л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36815010"/>
                  </a:ext>
                </a:extLst>
              </a:tr>
              <a:tr h="63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Ь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І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І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П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У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Й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Ь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Т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74880332"/>
                  </a:ext>
                </a:extLst>
              </a:tr>
              <a:tr h="63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 Ї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Ч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З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У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Ч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І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І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Х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30485141"/>
                  </a:ext>
                </a:extLst>
              </a:tr>
              <a:tr h="63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К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Е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М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Ф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С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Е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09719454"/>
                  </a:ext>
                </a:extLst>
              </a:tr>
              <a:tr h="63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К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Й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Г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В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П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Й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Є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Щ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2029959"/>
                  </a:ext>
                </a:extLst>
              </a:tr>
              <a:tr h="63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К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Ь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П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И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52567017"/>
                  </a:ext>
                </a:extLst>
              </a:tr>
              <a:tr h="63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И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Є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Г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Щ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В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93160711"/>
                  </a:ext>
                </a:extLst>
              </a:tr>
              <a:tr h="63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С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І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Г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Ж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Ц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08587906"/>
                  </a:ext>
                </a:extLst>
              </a:tr>
              <a:tr h="63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И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Ц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Я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Ь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В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С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Х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72526430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3950915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313567443"/>
              </p:ext>
            </p:extLst>
          </p:nvPr>
        </p:nvGraphicFramePr>
        <p:xfrm>
          <a:off x="179515" y="116633"/>
          <a:ext cx="9433048" cy="66247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0391">
                  <a:extLst>
                    <a:ext uri="{9D8B030D-6E8A-4147-A177-3AD203B41FA5}">
                      <a16:colId xmlns:a16="http://schemas.microsoft.com/office/drawing/2014/main" xmlns="" val="2352879019"/>
                    </a:ext>
                  </a:extLst>
                </a:gridCol>
                <a:gridCol w="1020391">
                  <a:extLst>
                    <a:ext uri="{9D8B030D-6E8A-4147-A177-3AD203B41FA5}">
                      <a16:colId xmlns:a16="http://schemas.microsoft.com/office/drawing/2014/main" xmlns="" val="2314430154"/>
                    </a:ext>
                  </a:extLst>
                </a:gridCol>
                <a:gridCol w="1020391">
                  <a:extLst>
                    <a:ext uri="{9D8B030D-6E8A-4147-A177-3AD203B41FA5}">
                      <a16:colId xmlns:a16="http://schemas.microsoft.com/office/drawing/2014/main" xmlns="" val="3532286825"/>
                    </a:ext>
                  </a:extLst>
                </a:gridCol>
                <a:gridCol w="843990">
                  <a:extLst>
                    <a:ext uri="{9D8B030D-6E8A-4147-A177-3AD203B41FA5}">
                      <a16:colId xmlns:a16="http://schemas.microsoft.com/office/drawing/2014/main" xmlns="" val="1115657262"/>
                    </a:ext>
                  </a:extLst>
                </a:gridCol>
                <a:gridCol w="788161">
                  <a:extLst>
                    <a:ext uri="{9D8B030D-6E8A-4147-A177-3AD203B41FA5}">
                      <a16:colId xmlns:a16="http://schemas.microsoft.com/office/drawing/2014/main" xmlns="" val="4284382566"/>
                    </a:ext>
                  </a:extLst>
                </a:gridCol>
                <a:gridCol w="758288">
                  <a:extLst>
                    <a:ext uri="{9D8B030D-6E8A-4147-A177-3AD203B41FA5}">
                      <a16:colId xmlns:a16="http://schemas.microsoft.com/office/drawing/2014/main" xmlns="" val="1224222137"/>
                    </a:ext>
                  </a:extLst>
                </a:gridCol>
                <a:gridCol w="920263">
                  <a:extLst>
                    <a:ext uri="{9D8B030D-6E8A-4147-A177-3AD203B41FA5}">
                      <a16:colId xmlns:a16="http://schemas.microsoft.com/office/drawing/2014/main" xmlns="" val="3197827436"/>
                    </a:ext>
                  </a:extLst>
                </a:gridCol>
                <a:gridCol w="1020391">
                  <a:extLst>
                    <a:ext uri="{9D8B030D-6E8A-4147-A177-3AD203B41FA5}">
                      <a16:colId xmlns:a16="http://schemas.microsoft.com/office/drawing/2014/main" xmlns="" val="3191060877"/>
                    </a:ext>
                  </a:extLst>
                </a:gridCol>
                <a:gridCol w="1020391">
                  <a:extLst>
                    <a:ext uri="{9D8B030D-6E8A-4147-A177-3AD203B41FA5}">
                      <a16:colId xmlns:a16="http://schemas.microsoft.com/office/drawing/2014/main" xmlns="" val="2020212187"/>
                    </a:ext>
                  </a:extLst>
                </a:gridCol>
                <a:gridCol w="1020391">
                  <a:extLst>
                    <a:ext uri="{9D8B030D-6E8A-4147-A177-3AD203B41FA5}">
                      <a16:colId xmlns:a16="http://schemas.microsoft.com/office/drawing/2014/main" xmlns="" val="742477556"/>
                    </a:ext>
                  </a:extLst>
                </a:gridCol>
              </a:tblGrid>
              <a:tr h="7280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К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В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З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Ж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Е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Е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60639043"/>
                  </a:ext>
                </a:extLst>
              </a:tr>
              <a:tr h="655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Ж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Е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К</a:t>
                      </a:r>
                      <a:endParaRPr lang="uk-UA" sz="2800" b="1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Л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54566153"/>
                  </a:ext>
                </a:extLst>
              </a:tr>
              <a:tr h="655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Ь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І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І</a:t>
                      </a:r>
                      <a:endParaRPr lang="uk-UA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П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У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Й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Ь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Т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01771528"/>
                  </a:ext>
                </a:extLst>
              </a:tr>
              <a:tr h="655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 Ї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Ч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З</a:t>
                      </a:r>
                      <a:endParaRPr lang="uk-UA" sz="28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У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Ч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І</a:t>
                      </a:r>
                      <a:endParaRPr lang="uk-UA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І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Х</a:t>
                      </a:r>
                      <a:endParaRPr lang="uk-UA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06611034"/>
                  </a:ext>
                </a:extLst>
              </a:tr>
              <a:tr h="655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К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Е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М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Ф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С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Е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32642715"/>
                  </a:ext>
                </a:extLst>
              </a:tr>
              <a:tr h="655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К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Й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Г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В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П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Й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Є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Щ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52026273"/>
                  </a:ext>
                </a:extLst>
              </a:tr>
              <a:tr h="655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К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Ь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П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И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80257"/>
                  </a:ext>
                </a:extLst>
              </a:tr>
              <a:tr h="655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И</a:t>
                      </a:r>
                      <a:endParaRPr lang="uk-UA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Є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А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Г</a:t>
                      </a:r>
                      <a:endParaRPr lang="uk-UA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Р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Щ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В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95331667"/>
                  </a:ext>
                </a:extLst>
              </a:tr>
              <a:tr h="655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</a:t>
                      </a:r>
                      <a:endParaRPr lang="uk-UA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С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Н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І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Г</a:t>
                      </a:r>
                      <a:endParaRPr lang="uk-UA" sz="2800" b="1" dirty="0">
                        <a:solidFill>
                          <a:srgbClr val="FFFF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Ж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Ц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 dirty="0">
                        <a:solidFill>
                          <a:srgbClr val="FFC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84357208"/>
                  </a:ext>
                </a:extLst>
              </a:tr>
              <a:tr h="6551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И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Ц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Я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Ь</a:t>
                      </a:r>
                      <a:endParaRPr lang="uk-UA" sz="2800" b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В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Д</a:t>
                      </a:r>
                      <a:endParaRPr lang="uk-UA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О</a:t>
                      </a:r>
                      <a:endParaRPr lang="uk-UA" sz="2800" b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С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</a:rPr>
                        <a:t>Х</a:t>
                      </a:r>
                      <a:endParaRPr lang="uk-UA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73394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891798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116632"/>
            <a:ext cx="8568952" cy="6624736"/>
          </a:xfrm>
        </p:spPr>
        <p:txBody>
          <a:bodyPr/>
          <a:lstStyle/>
          <a:p>
            <a:pPr algn="l"/>
            <a:r>
              <a:rPr lang="uk-UA" sz="3200" dirty="0">
                <a:effectLst/>
              </a:rPr>
              <a:t>Знаючи масу власного тіла, розрахуємо кількість води у своєму організмі: </a:t>
            </a:r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r>
              <a:rPr lang="en-US" sz="3200" dirty="0">
                <a:effectLst/>
              </a:rPr>
              <a:t>m</a:t>
            </a:r>
            <a:r>
              <a:rPr lang="ru-RU" sz="3200" baseline="-25000" dirty="0">
                <a:effectLst/>
              </a:rPr>
              <a:t>(Н</a:t>
            </a:r>
            <a:r>
              <a:rPr lang="ru-RU" sz="2400" baseline="-25000" dirty="0">
                <a:effectLst/>
              </a:rPr>
              <a:t>2</a:t>
            </a:r>
            <a:r>
              <a:rPr lang="ru-RU" sz="3200" baseline="-25000" dirty="0">
                <a:effectLst/>
              </a:rPr>
              <a:t>О)</a:t>
            </a:r>
            <a:r>
              <a:rPr lang="uk-UA" sz="3200" dirty="0">
                <a:effectLst/>
              </a:rPr>
              <a:t> = 0,65 </a:t>
            </a:r>
            <a:r>
              <a:rPr lang="ru-RU" sz="3200" dirty="0">
                <a:effectLst/>
              </a:rPr>
              <a:t>· </a:t>
            </a:r>
            <a:r>
              <a:rPr lang="en-US" sz="3200" dirty="0">
                <a:effectLst/>
              </a:rPr>
              <a:t>m</a:t>
            </a:r>
            <a:r>
              <a:rPr lang="ru-RU" sz="3200" baseline="-25000" dirty="0">
                <a:effectLst/>
              </a:rPr>
              <a:t>(</a:t>
            </a:r>
            <a:r>
              <a:rPr lang="uk-UA" sz="3200" baseline="-25000" dirty="0">
                <a:effectLst/>
              </a:rPr>
              <a:t>тіла</a:t>
            </a:r>
            <a:r>
              <a:rPr lang="ru-RU" sz="3200" baseline="-25000" dirty="0">
                <a:effectLst/>
              </a:rPr>
              <a:t>)</a:t>
            </a:r>
            <a:r>
              <a:rPr lang="ru-RU" sz="2800" dirty="0">
                <a:effectLst/>
              </a:rPr>
              <a:t/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  <p:pic>
        <p:nvPicPr>
          <p:cNvPr id="16386" name="Picture 2" descr="Картинки по запросу вміст води в організмі людин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988840"/>
            <a:ext cx="6219825" cy="37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Program Files\Microsoft Office\MEDIA\CAGCAT10\j008854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1943" y="6186063"/>
            <a:ext cx="4560113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343138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188640"/>
            <a:ext cx="8640960" cy="6480720"/>
          </a:xfrm>
        </p:spPr>
        <p:txBody>
          <a:bodyPr/>
          <a:lstStyle/>
          <a:p>
            <a:pPr algn="l"/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Обмін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інформацією - БІОЛОГІЯ</a:t>
            </a: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r>
              <a:rPr lang="uk-UA" sz="2400" dirty="0">
                <a:effectLst/>
              </a:rPr>
              <a:t>Вода відіграє унікальну роль як речовина, що визначає можливість існування і саме життя всіх істот на Землі. Вона виконує роль універсального розчинника, в якому відбуваються основні біохімічні процеси живих організмів. Оскільки у криги </a:t>
            </a:r>
            <a:r>
              <a:rPr lang="ru-RU" sz="2400" dirty="0">
                <a:effectLst/>
              </a:rPr>
              <a:t>густина менше, ніж у рідкої води, вода у водоймах замерзає зверху, а не знизу. Утворений шар льоду перешкоджає подальшому промерзанню водойми, і це дозволяє його мешканцям вижити. Потрібно пам’ятати, що вода розширюється під час замерзання, і це руйнує клітинні структури, відповідно заморожування завдає шкоди живим організмам. Деякі істоти (тритони) переносять заморожування/відта</a:t>
            </a:r>
            <a:r>
              <a:rPr lang="uk-UA" sz="2400" dirty="0">
                <a:effectLst/>
              </a:rPr>
              <a:t>не</a:t>
            </a:r>
            <a:r>
              <a:rPr lang="ru-RU" sz="2400" dirty="0">
                <a:effectLst/>
              </a:rPr>
              <a:t>ння тому, що мають особливий склад клітинної плазми, який не розширюється під час заморожування.</a:t>
            </a:r>
            <a:r>
              <a:rPr lang="ru-RU" sz="1800" dirty="0">
                <a:effectLst/>
              </a:rPr>
              <a:t/>
            </a:r>
            <a:br>
              <a:rPr lang="ru-RU" sz="1800" dirty="0">
                <a:effectLst/>
              </a:rPr>
            </a:br>
            <a:endParaRPr lang="ru-RU" sz="1800" dirty="0"/>
          </a:p>
        </p:txBody>
      </p:sp>
      <p:pic>
        <p:nvPicPr>
          <p:cNvPr id="11266" name="Picture 2" descr="C:\Program Files\Microsoft Office\MEDIA\CAGCAT10\j008854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46875" y="4460875"/>
            <a:ext cx="4255555" cy="538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4506796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116632"/>
            <a:ext cx="8784976" cy="6624736"/>
          </a:xfrm>
        </p:spPr>
        <p:txBody>
          <a:bodyPr/>
          <a:lstStyle/>
          <a:p>
            <a:pPr algn="l"/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Обмін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інформацією - ГЕОГРАФІЯ</a:t>
            </a: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r>
              <a:rPr lang="ru-RU" sz="2400" dirty="0">
                <a:effectLst/>
              </a:rPr>
              <a:t>Близько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71%</a:t>
            </a:r>
            <a:r>
              <a:rPr lang="ru-RU" sz="2400" dirty="0">
                <a:effectLst/>
              </a:rPr>
              <a:t> поверхні Землі вкрито водою (океани, моря, озера, річки, льод</a:t>
            </a:r>
            <a:r>
              <a:rPr lang="uk-UA" sz="2400" dirty="0">
                <a:effectLst/>
              </a:rPr>
              <a:t>овики</a:t>
            </a:r>
            <a:r>
              <a:rPr lang="ru-RU" sz="2400" dirty="0">
                <a:effectLst/>
              </a:rPr>
              <a:t>). На Землі приблизно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96,5%</a:t>
            </a:r>
            <a:r>
              <a:rPr lang="ru-RU" sz="2400" dirty="0">
                <a:effectLst/>
              </a:rPr>
              <a:t> води припадає на океани,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1,7%</a:t>
            </a:r>
            <a:r>
              <a:rPr lang="ru-RU" sz="2400" dirty="0">
                <a:effectLst/>
              </a:rPr>
              <a:t> світових запасів становлять ґрунтові води, ще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1,7%</a:t>
            </a:r>
            <a:r>
              <a:rPr lang="ru-RU" sz="2400" dirty="0">
                <a:effectLst/>
              </a:rPr>
              <a:t> — льодовики та крижані шапки Антарктиди і Гренландії, невелика частина міститься в річках, озерах і болотах,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0,001%</a:t>
            </a:r>
            <a:r>
              <a:rPr lang="ru-RU" sz="2400" dirty="0">
                <a:effectLst/>
              </a:rPr>
              <a:t> — у хмарах (утворюються зі зважених у повітрі часток льоду й рідкої води). Велика частина земної води — солона, непридатна для сільського господарства й пиття. Частка прісної становить близько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3%</a:t>
            </a:r>
            <a:r>
              <a:rPr lang="ru-RU" sz="2400" dirty="0">
                <a:effectLst/>
              </a:rPr>
              <a:t>, причому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98,8%</a:t>
            </a:r>
            <a:r>
              <a:rPr lang="ru-RU" sz="2400" dirty="0">
                <a:effectLst/>
              </a:rPr>
              <a:t> цієї води міститься в льодовиках і ґрунтових водах. Менше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0,3%</a:t>
            </a:r>
            <a:r>
              <a:rPr lang="ru-RU" sz="2400" dirty="0">
                <a:effectLst/>
              </a:rPr>
              <a:t> всієї прісної води міститься в річках, озерах і атмосфері, іще менша кількість (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0,003%</a:t>
            </a:r>
            <a:r>
              <a:rPr lang="ru-RU" sz="2400" dirty="0">
                <a:effectLst/>
              </a:rPr>
              <a:t>) — у живих організмах.</a:t>
            </a:r>
            <a:r>
              <a:rPr lang="ru-RU" sz="2000" dirty="0">
                <a:effectLst/>
              </a:rPr>
              <a:t/>
            </a:r>
            <a:br>
              <a:rPr lang="ru-RU" sz="2000" dirty="0">
                <a:effectLst/>
              </a:rPr>
            </a:br>
            <a:endParaRPr lang="ru-RU" sz="2000" dirty="0"/>
          </a:p>
        </p:txBody>
      </p:sp>
      <p:pic>
        <p:nvPicPr>
          <p:cNvPr id="18434" name="Picture 2" descr="C:\Program Files\Microsoft Office\MEDIA\CAGCAT10\j008854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188718"/>
            <a:ext cx="4560113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776112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1" y="0"/>
            <a:ext cx="8640959" cy="6669360"/>
          </a:xfrm>
        </p:spPr>
        <p:txBody>
          <a:bodyPr numCol="2"/>
          <a:lstStyle/>
          <a:p>
            <a:pPr algn="l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Хімічний 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хокей </a:t>
            </a:r>
            <a: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sz="2400" dirty="0">
                <a:effectLst/>
              </a:rPr>
              <a:t>-</a:t>
            </a:r>
            <a:r>
              <a:rPr lang="ru-RU" sz="2400" dirty="0">
                <a:effectLst/>
              </a:rPr>
              <a:t> Як називається водна оболонка Землі?</a:t>
            </a:r>
            <a:br>
              <a:rPr lang="ru-RU" sz="2400" dirty="0">
                <a:effectLst/>
              </a:rPr>
            </a:br>
            <a:r>
              <a:rPr lang="uk-UA" sz="2400" dirty="0">
                <a:effectLst/>
              </a:rPr>
              <a:t>-</a:t>
            </a:r>
            <a:r>
              <a:rPr lang="ru-RU" sz="2400" dirty="0">
                <a:effectLst/>
              </a:rPr>
              <a:t> Який природний мінерал в умовах Землі перебуває одночасно в трьох агрегатних станах?</a:t>
            </a:r>
            <a:br>
              <a:rPr lang="ru-RU" sz="2400" dirty="0">
                <a:effectLst/>
              </a:rPr>
            </a:br>
            <a:r>
              <a:rPr lang="uk-UA" sz="2400" dirty="0">
                <a:effectLst/>
              </a:rPr>
              <a:t>-</a:t>
            </a:r>
            <a:r>
              <a:rPr lang="ru-RU" sz="2400" dirty="0">
                <a:effectLst/>
              </a:rPr>
              <a:t> Який колір має чиста вода?</a:t>
            </a:r>
            <a:br>
              <a:rPr lang="ru-RU" sz="2400" dirty="0">
                <a:effectLst/>
              </a:rPr>
            </a:br>
            <a:r>
              <a:rPr lang="uk-UA" sz="2400" dirty="0">
                <a:effectLst/>
              </a:rPr>
              <a:t>-</a:t>
            </a:r>
            <a:r>
              <a:rPr lang="ru-RU" sz="2400" dirty="0">
                <a:effectLst/>
              </a:rPr>
              <a:t> Який відсоток води з усієї планети становить прісна вода?</a:t>
            </a:r>
            <a:br>
              <a:rPr lang="ru-RU" sz="2400" dirty="0">
                <a:effectLst/>
              </a:rPr>
            </a:br>
            <a:r>
              <a:rPr lang="uk-UA" sz="2400" dirty="0">
                <a:effectLst/>
              </a:rPr>
              <a:t>-</a:t>
            </a:r>
            <a:r>
              <a:rPr lang="ru-RU" sz="2400" dirty="0">
                <a:effectLst/>
              </a:rPr>
              <a:t> Де на Землі зосереджені основні запаси прісної води?</a:t>
            </a:r>
            <a:br>
              <a:rPr lang="ru-RU" sz="2400" dirty="0"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uk-UA" sz="2400" dirty="0">
                <a:effectLst/>
              </a:rPr>
              <a:t>-</a:t>
            </a:r>
            <a:r>
              <a:rPr lang="ru-RU" sz="2400" dirty="0">
                <a:effectLst/>
              </a:rPr>
              <a:t> Скільки днів людина </a:t>
            </a:r>
            <a:r>
              <a:rPr lang="ru-RU" sz="2400" dirty="0" smtClean="0">
                <a:effectLst/>
              </a:rPr>
              <a:t>може </a:t>
            </a:r>
            <a:r>
              <a:rPr lang="ru-RU" sz="2400" dirty="0">
                <a:effectLst/>
              </a:rPr>
              <a:t>прожити без води?</a:t>
            </a:r>
            <a:br>
              <a:rPr lang="ru-RU" sz="2400" dirty="0">
                <a:effectLst/>
              </a:rPr>
            </a:br>
            <a:r>
              <a:rPr lang="uk-UA" sz="2400" dirty="0">
                <a:effectLst/>
              </a:rPr>
              <a:t>-</a:t>
            </a:r>
            <a:r>
              <a:rPr lang="ru-RU" sz="2400" dirty="0">
                <a:effectLst/>
              </a:rPr>
              <a:t> У які пори року в нашій місцевості ми можемо бачити воду в природі у трьох станах?</a:t>
            </a:r>
            <a:br>
              <a:rPr lang="ru-RU" sz="2400" dirty="0">
                <a:effectLst/>
              </a:rPr>
            </a:br>
            <a:r>
              <a:rPr lang="uk-UA" sz="2400" dirty="0">
                <a:effectLst/>
              </a:rPr>
              <a:t>-</a:t>
            </a:r>
            <a:r>
              <a:rPr lang="ru-RU" sz="2400" dirty="0">
                <a:effectLst/>
              </a:rPr>
              <a:t> У яких станах може перебувати вода?</a:t>
            </a:r>
            <a:br>
              <a:rPr lang="ru-RU" sz="2400" dirty="0">
                <a:effectLst/>
              </a:rPr>
            </a:br>
            <a:r>
              <a:rPr lang="uk-UA" sz="2400" dirty="0">
                <a:effectLst/>
              </a:rPr>
              <a:t>-</a:t>
            </a:r>
            <a:r>
              <a:rPr lang="ru-RU" sz="2400" dirty="0">
                <a:effectLst/>
              </a:rPr>
              <a:t> За зміни яких умов вода переходить з одного стану в інший?</a:t>
            </a:r>
            <a:br>
              <a:rPr lang="ru-RU" sz="2400" dirty="0">
                <a:effectLst/>
              </a:rPr>
            </a:br>
            <a:r>
              <a:rPr lang="uk-UA" sz="2400" dirty="0">
                <a:effectLst/>
              </a:rPr>
              <a:t>-</a:t>
            </a:r>
            <a:r>
              <a:rPr lang="ru-RU" sz="2400" dirty="0">
                <a:effectLst/>
              </a:rPr>
              <a:t> Чому не можна залишати в морозилці скляний посуд з водою</a:t>
            </a:r>
            <a:r>
              <a:rPr lang="ru-RU" sz="2400" dirty="0" smtClean="0">
                <a:effectLst/>
              </a:rPr>
              <a:t>?</a:t>
            </a:r>
            <a: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endParaRPr lang="ru-RU" sz="2400" dirty="0"/>
          </a:p>
        </p:txBody>
      </p:sp>
      <p:pic>
        <p:nvPicPr>
          <p:cNvPr id="22530" name="Picture 2" descr="C:\Program Files\Microsoft Office\MEDIA\CAGCAT10\j008854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3886" y="5993892"/>
            <a:ext cx="4560113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11020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188640"/>
            <a:ext cx="8496944" cy="6480720"/>
          </a:xfrm>
        </p:spPr>
        <p:txBody>
          <a:bodyPr/>
          <a:lstStyle/>
          <a:p>
            <a:pPr algn="l"/>
            <a:r>
              <a:rPr lang="uk-UA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Значення </a:t>
            </a:r>
            <a:r>
              <a:rPr lang="uk-U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води в організмі</a:t>
            </a: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Вода, будучи основною складовою всіх рідин організму, зокрема крові, в якій понад </a:t>
            </a:r>
            <a:r>
              <a:rPr lang="uk-UA" sz="2400" dirty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90%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міститься саме її, виконує такі основні функції:</a:t>
            </a:r>
            <a:b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регуляція температури тіла;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виведення шлаків, токсинів і продуктів життєдіяльності;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транспорт поживних речовин і кисню;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засвоєння і пере</a:t>
            </a:r>
            <a:r>
              <a:rPr lang="uk-U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травлення</a:t>
            </a: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продуктів харчування;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транспортна функція;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амортизація суглобів та запобігання їх тертя;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підтримка структур клітин;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захист тканин і внутрішніх органів;</a:t>
            </a:r>
            <a:b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поліпшення метаболізму.</a:t>
            </a:r>
            <a:r>
              <a:rPr lang="ru-RU" sz="2400" dirty="0">
                <a:effectLst/>
              </a:rPr>
              <a:t/>
            </a:r>
            <a:br>
              <a:rPr lang="ru-RU" sz="2400" dirty="0">
                <a:effectLst/>
              </a:rPr>
            </a:br>
            <a:endParaRPr lang="ru-RU" sz="2400" dirty="0"/>
          </a:p>
        </p:txBody>
      </p:sp>
      <p:pic>
        <p:nvPicPr>
          <p:cNvPr id="26626" name="Picture 2" descr="C:\Program Files\Microsoft Office\MEDIA\CAGCAT10\j0088542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3887" y="6281928"/>
            <a:ext cx="4560113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965392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3061566" y="2271869"/>
            <a:ext cx="3240360" cy="23075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/>
              <a:t>ВОДА</a:t>
            </a:r>
          </a:p>
        </p:txBody>
      </p:sp>
      <p:sp>
        <p:nvSpPr>
          <p:cNvPr id="7" name="Овал 6"/>
          <p:cNvSpPr/>
          <p:nvPr/>
        </p:nvSpPr>
        <p:spPr>
          <a:xfrm>
            <a:off x="6911752" y="1909543"/>
            <a:ext cx="223224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за </a:t>
            </a:r>
            <a:r>
              <a:rPr lang="ru-RU" sz="2400" i="1" dirty="0"/>
              <a:t>t</a:t>
            </a:r>
            <a:r>
              <a:rPr lang="uk-UA" sz="2400" dirty="0"/>
              <a:t>° = 0°С — замерзає </a:t>
            </a:r>
            <a:endParaRPr lang="ru-RU" sz="2400" dirty="0"/>
          </a:p>
        </p:txBody>
      </p:sp>
      <p:sp>
        <p:nvSpPr>
          <p:cNvPr id="8" name="Овал 7"/>
          <p:cNvSpPr/>
          <p:nvPr/>
        </p:nvSpPr>
        <p:spPr>
          <a:xfrm>
            <a:off x="6911752" y="3577298"/>
            <a:ext cx="223224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/>
              <a:t>існує в трьох агрегатних станах</a:t>
            </a:r>
            <a:endParaRPr lang="ru-RU" sz="2000" dirty="0"/>
          </a:p>
        </p:txBody>
      </p:sp>
      <p:sp>
        <p:nvSpPr>
          <p:cNvPr id="9" name="Овал 8"/>
          <p:cNvSpPr/>
          <p:nvPr/>
        </p:nvSpPr>
        <p:spPr>
          <a:xfrm>
            <a:off x="6451137" y="5156358"/>
            <a:ext cx="2232248" cy="14409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/>
              <a:t>при охолоджен-ні стиску-ється</a:t>
            </a:r>
            <a:endParaRPr lang="ru-RU" sz="2000" dirty="0"/>
          </a:p>
        </p:txBody>
      </p:sp>
      <p:sp>
        <p:nvSpPr>
          <p:cNvPr id="10" name="Овал 9"/>
          <p:cNvSpPr/>
          <p:nvPr/>
        </p:nvSpPr>
        <p:spPr>
          <a:xfrm>
            <a:off x="3536106" y="5367387"/>
            <a:ext cx="2232248" cy="14906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/>
              <a:t>при замерзанні розширю-ється</a:t>
            </a:r>
            <a:endParaRPr lang="ru-RU" sz="2000" dirty="0"/>
          </a:p>
        </p:txBody>
      </p:sp>
      <p:sp>
        <p:nvSpPr>
          <p:cNvPr id="11" name="Овал 10"/>
          <p:cNvSpPr/>
          <p:nvPr/>
        </p:nvSpPr>
        <p:spPr>
          <a:xfrm>
            <a:off x="-24713" y="1912633"/>
            <a:ext cx="223224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dirty="0"/>
              <a:t>за </a:t>
            </a:r>
            <a:r>
              <a:rPr lang="ru-RU" sz="2400" i="1" dirty="0"/>
              <a:t>t</a:t>
            </a:r>
            <a:r>
              <a:rPr lang="uk-UA" sz="2400" dirty="0"/>
              <a:t>° = 100°С — кипить</a:t>
            </a:r>
            <a:endParaRPr lang="ru-RU" sz="2400" dirty="0"/>
          </a:p>
        </p:txBody>
      </p:sp>
      <p:sp>
        <p:nvSpPr>
          <p:cNvPr id="12" name="Овал 11"/>
          <p:cNvSpPr/>
          <p:nvPr/>
        </p:nvSpPr>
        <p:spPr>
          <a:xfrm>
            <a:off x="-43846" y="3490758"/>
            <a:ext cx="223224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dirty="0"/>
              <a:t>добрий розчинник</a:t>
            </a:r>
          </a:p>
        </p:txBody>
      </p:sp>
      <p:sp>
        <p:nvSpPr>
          <p:cNvPr id="13" name="Овал 12"/>
          <p:cNvSpPr/>
          <p:nvPr/>
        </p:nvSpPr>
        <p:spPr>
          <a:xfrm>
            <a:off x="395536" y="5085184"/>
            <a:ext cx="2376263" cy="151216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/>
              <a:t>при нагріванні розширю-ється</a:t>
            </a:r>
            <a:endParaRPr lang="ru-RU" sz="2000" dirty="0"/>
          </a:p>
        </p:txBody>
      </p:sp>
      <p:sp>
        <p:nvSpPr>
          <p:cNvPr id="14" name="Овал 13"/>
          <p:cNvSpPr/>
          <p:nvPr/>
        </p:nvSpPr>
        <p:spPr>
          <a:xfrm>
            <a:off x="6371257" y="477220"/>
            <a:ext cx="223224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текуча</a:t>
            </a:r>
          </a:p>
        </p:txBody>
      </p:sp>
      <p:sp>
        <p:nvSpPr>
          <p:cNvPr id="15" name="Овал 14"/>
          <p:cNvSpPr/>
          <p:nvPr/>
        </p:nvSpPr>
        <p:spPr>
          <a:xfrm>
            <a:off x="3550864" y="0"/>
            <a:ext cx="2232248" cy="1296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прозора</a:t>
            </a:r>
          </a:p>
        </p:txBody>
      </p:sp>
      <p:sp>
        <p:nvSpPr>
          <p:cNvPr id="16" name="Овал 15"/>
          <p:cNvSpPr/>
          <p:nvPr/>
        </p:nvSpPr>
        <p:spPr>
          <a:xfrm>
            <a:off x="395536" y="404664"/>
            <a:ext cx="2376262" cy="13687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/>
              <a:t>без</a:t>
            </a:r>
            <a:r>
              <a:rPr lang="ru-RU" dirty="0"/>
              <a:t> </a:t>
            </a:r>
            <a:r>
              <a:rPr lang="ru-RU" sz="2400" dirty="0"/>
              <a:t>смаку</a:t>
            </a:r>
            <a:endParaRPr lang="ru-RU" dirty="0"/>
          </a:p>
        </p:txBody>
      </p:sp>
      <p:cxnSp>
        <p:nvCxnSpPr>
          <p:cNvPr id="24" name="Прямая со стрелкой 23"/>
          <p:cNvCxnSpPr>
            <a:stCxn id="4" idx="7"/>
            <a:endCxn id="14" idx="3"/>
          </p:cNvCxnSpPr>
          <p:nvPr/>
        </p:nvCxnSpPr>
        <p:spPr>
          <a:xfrm flipV="1">
            <a:off x="5827386" y="1583548"/>
            <a:ext cx="870776" cy="10262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4" idx="1"/>
            <a:endCxn id="16" idx="5"/>
          </p:cNvCxnSpPr>
          <p:nvPr/>
        </p:nvCxnSpPr>
        <p:spPr>
          <a:xfrm flipH="1" flipV="1">
            <a:off x="2423802" y="1572923"/>
            <a:ext cx="1112304" cy="10368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4" idx="5"/>
            <a:endCxn id="9" idx="1"/>
          </p:cNvCxnSpPr>
          <p:nvPr/>
        </p:nvCxnSpPr>
        <p:spPr>
          <a:xfrm>
            <a:off x="5827386" y="4241522"/>
            <a:ext cx="950656" cy="11258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stCxn id="4" idx="6"/>
            <a:endCxn id="7" idx="3"/>
          </p:cNvCxnSpPr>
          <p:nvPr/>
        </p:nvCxnSpPr>
        <p:spPr>
          <a:xfrm flipV="1">
            <a:off x="6301926" y="3015871"/>
            <a:ext cx="936731" cy="409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4" idx="6"/>
            <a:endCxn id="8" idx="1"/>
          </p:cNvCxnSpPr>
          <p:nvPr/>
        </p:nvCxnSpPr>
        <p:spPr>
          <a:xfrm>
            <a:off x="6301926" y="3425665"/>
            <a:ext cx="936731" cy="3414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4" idx="2"/>
            <a:endCxn id="11" idx="5"/>
          </p:cNvCxnSpPr>
          <p:nvPr/>
        </p:nvCxnSpPr>
        <p:spPr>
          <a:xfrm flipH="1" flipV="1">
            <a:off x="1880630" y="3018961"/>
            <a:ext cx="1180936" cy="4067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stCxn id="4" idx="2"/>
            <a:endCxn id="12" idx="6"/>
          </p:cNvCxnSpPr>
          <p:nvPr/>
        </p:nvCxnSpPr>
        <p:spPr>
          <a:xfrm flipH="1">
            <a:off x="2188402" y="3425665"/>
            <a:ext cx="873164" cy="71316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>
            <a:stCxn id="4" idx="0"/>
            <a:endCxn id="15" idx="4"/>
          </p:cNvCxnSpPr>
          <p:nvPr/>
        </p:nvCxnSpPr>
        <p:spPr>
          <a:xfrm flipH="1" flipV="1">
            <a:off x="4666988" y="1296144"/>
            <a:ext cx="14758" cy="975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>
            <a:stCxn id="4" idx="3"/>
            <a:endCxn id="13" idx="7"/>
          </p:cNvCxnSpPr>
          <p:nvPr/>
        </p:nvCxnSpPr>
        <p:spPr>
          <a:xfrm flipH="1">
            <a:off x="2423803" y="4241522"/>
            <a:ext cx="1112303" cy="10651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stCxn id="4" idx="4"/>
            <a:endCxn id="10" idx="0"/>
          </p:cNvCxnSpPr>
          <p:nvPr/>
        </p:nvCxnSpPr>
        <p:spPr>
          <a:xfrm flipH="1">
            <a:off x="4652230" y="4579461"/>
            <a:ext cx="29516" cy="7879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2418467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820472" cy="1296144"/>
          </a:xfrm>
        </p:spPr>
        <p:txBody>
          <a:bodyPr/>
          <a:lstStyle/>
          <a:p>
            <a:r>
              <a:rPr lang="uk-UA" sz="32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omic Sans MS" panose="030F0702030302020204" pitchFamily="66" charset="0"/>
              </a:rPr>
              <a:t>Взаємозв’язок між біологічною роллю і властивостями води</a:t>
            </a:r>
          </a:p>
        </p:txBody>
      </p:sp>
      <p:graphicFrame>
        <p:nvGraphicFramePr>
          <p:cNvPr id="6" name="Місце для вмісту 5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xmlns="" val="1398354268"/>
              </p:ext>
            </p:extLst>
          </p:nvPr>
        </p:nvGraphicFramePr>
        <p:xfrm>
          <a:off x="179388" y="1412776"/>
          <a:ext cx="8713092" cy="5287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6363">
                  <a:extLst>
                    <a:ext uri="{9D8B030D-6E8A-4147-A177-3AD203B41FA5}">
                      <a16:colId xmlns:a16="http://schemas.microsoft.com/office/drawing/2014/main" xmlns="" val="505558399"/>
                    </a:ext>
                  </a:extLst>
                </a:gridCol>
                <a:gridCol w="4356729">
                  <a:extLst>
                    <a:ext uri="{9D8B030D-6E8A-4147-A177-3AD203B41FA5}">
                      <a16:colId xmlns:a16="http://schemas.microsoft.com/office/drawing/2014/main" xmlns="" val="2872965089"/>
                    </a:ext>
                  </a:extLst>
                </a:gridCol>
              </a:tblGrid>
              <a:tr h="882453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Взаємозв’язок між біологічною роллю і властивостями води</a:t>
                      </a:r>
                      <a:endParaRPr lang="uk-UA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61637731"/>
                  </a:ext>
                </a:extLst>
              </a:tr>
              <a:tr h="7737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Біологічна роль води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Властивості води</a:t>
                      </a:r>
                    </a:p>
                    <a:p>
                      <a:endParaRPr lang="uk-UA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37255195"/>
                  </a:ext>
                </a:extLst>
              </a:tr>
              <a:tr h="5969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Вода як розчинник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35203826"/>
                  </a:ext>
                </a:extLst>
              </a:tr>
              <a:tr h="5969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Вода як реагент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8853015"/>
                  </a:ext>
                </a:extLst>
              </a:tr>
              <a:tr h="59697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Теплорегулятор</a:t>
                      </a:r>
                      <a:endParaRPr lang="uk-UA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7645567"/>
                  </a:ext>
                </a:extLst>
              </a:tr>
              <a:tr h="596970">
                <a:tc>
                  <a:txBody>
                    <a:bodyPr/>
                    <a:lstStyle/>
                    <a:p>
                      <a:r>
                        <a:rPr lang="uk-UA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Вода як осморегулятор</a:t>
                      </a:r>
                      <a:endParaRPr lang="uk-UA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59002646"/>
                  </a:ext>
                </a:extLst>
              </a:tr>
              <a:tr h="5969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Вода як опора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38622299"/>
                  </a:ext>
                </a:extLst>
              </a:tr>
              <a:tr h="5969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anose="030F0702030302020204" pitchFamily="66" charset="0"/>
                          <a:cs typeface="Arial" panose="020B0604020202020204" pitchFamily="34" charset="0"/>
                        </a:rPr>
                        <a:t>Засіб транспортування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24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anose="030F0702030302020204" pitchFamily="66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03081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82165952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A7B0B5-8E3E-487E-89C8-93E9E26EF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3" y="0"/>
            <a:ext cx="7766248" cy="908720"/>
          </a:xfrm>
        </p:spPr>
        <p:txBody>
          <a:bodyPr/>
          <a:lstStyle/>
          <a:p>
            <a:pPr algn="l"/>
            <a:r>
              <a:rPr lang="uk-UA" dirty="0"/>
              <a:t>Хімворд 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xmlns="" id="{18C45D09-EF63-4404-A0FE-F24D3D0FA30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27704" t="28000" r="24778" b="32000"/>
          <a:stretch/>
        </p:blipFill>
        <p:spPr>
          <a:xfrm>
            <a:off x="83648" y="692696"/>
            <a:ext cx="8976703" cy="5472608"/>
          </a:xfrm>
        </p:spPr>
      </p:pic>
      <p:pic>
        <p:nvPicPr>
          <p:cNvPr id="6" name="Picture 2" descr="C:\Program Files\Microsoft Office\MEDIA\CAGCAT10\j0088542.wmf">
            <a:extLst>
              <a:ext uri="{FF2B5EF4-FFF2-40B4-BE49-F238E27FC236}">
                <a16:creationId xmlns:a16="http://schemas.microsoft.com/office/drawing/2014/main" xmlns="" id="{6FC2FDE8-A30E-48D1-A7B7-2E6766537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6165304"/>
            <a:ext cx="4560113" cy="576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81068106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1485</TotalTime>
  <Words>1521</Words>
  <Application>Microsoft Office PowerPoint</Application>
  <PresentationFormat>Экран (4:3)</PresentationFormat>
  <Paragraphs>585</Paragraphs>
  <Slides>61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61</vt:i4>
      </vt:variant>
    </vt:vector>
  </HeadingPairs>
  <TitlesOfParts>
    <vt:vector size="62" baseType="lpstr">
      <vt:lpstr>Воздушный поток</vt:lpstr>
      <vt:lpstr>                                    </vt:lpstr>
      <vt:lpstr>Слайд 2</vt:lpstr>
      <vt:lpstr>Вода, у тебе нема ні смаку,  ні кольору, ні запаху,  тебе неможливо описати,  тобою насолоджуються,  не відаючи, що ти таке!  Не можна сказати,  що ти необхідна для життя!  Ти — саме життя!  Ти наповнюєш нас радістю,  яку не пояснити нашими почуттями... З тобою повертаються до нас сили,  з якими ми вже попрощалися… Ти найбільше багатство на світі... Антуан де Сент-Екзюпері. </vt:lpstr>
      <vt:lpstr>Академік В.І.Вернадський писав: «Вода стоїть окремо в історії нашої планети. Немає природного тіла, яке могло б порівнятися з нею за впливом на хід основних, найграндіозніших, геологічних процесів. Не тільки земна поверхня, але й глибокі – в масштабі біосфери – частини планети визначаються… її існуванням і її властивостями» </vt:lpstr>
      <vt:lpstr>22 березня вся планета святкує Всесвітній день води, встановлений Генеральною Асамблеєю ООН у 1992 році в Ріо-де-Жанейро</vt:lpstr>
      <vt:lpstr>Основні цілі проведення Всесвітнього дня води:</vt:lpstr>
      <vt:lpstr>22 березня є унікальною можливістю нагадати людству про надзвичайну важливість водних ресурсів для оточуючого середовища і розвитку суспільства.</vt:lpstr>
      <vt:lpstr>У тілі здорової дорослої людини, і при нормальній вазі, міститься близько 2/3 води, тобто понад 40 літрів води на 70 кг людини. Частка води в організмі з віком зменшується: </vt:lpstr>
      <vt:lpstr>Слайд 9</vt:lpstr>
      <vt:lpstr>Слайд 10</vt:lpstr>
      <vt:lpstr>Слайд 11</vt:lpstr>
      <vt:lpstr>Використання води для виробництва продукції </vt:lpstr>
      <vt:lpstr>Слайд 13</vt:lpstr>
      <vt:lpstr>Здатність природних водойм до самоочищення (періодичність природного очищення):</vt:lpstr>
      <vt:lpstr>Запаси води на планеті порядка  1млрд 408млн 700тисяч км кв.</vt:lpstr>
      <vt:lpstr>Бережімо воду!</vt:lpstr>
      <vt:lpstr>Конкурс № 1</vt:lpstr>
      <vt:lpstr>Конкурс № 2</vt:lpstr>
      <vt:lpstr>Слайд 19</vt:lpstr>
      <vt:lpstr>Конкурс №3.</vt:lpstr>
      <vt:lpstr>Слайд 21</vt:lpstr>
      <vt:lpstr>Конкурс №4</vt:lpstr>
      <vt:lpstr>Слайд 23</vt:lpstr>
      <vt:lpstr>Конкурс №5 </vt:lpstr>
      <vt:lpstr>Слайд 25</vt:lpstr>
      <vt:lpstr>Конкурс №6</vt:lpstr>
      <vt:lpstr>Філворд «Що таке вода?»</vt:lpstr>
      <vt:lpstr>Слайд 28</vt:lpstr>
      <vt:lpstr>Конкурс №7</vt:lpstr>
      <vt:lpstr>Конкурс №8</vt:lpstr>
      <vt:lpstr>Слайд 31</vt:lpstr>
      <vt:lpstr>Конкурс №9</vt:lpstr>
      <vt:lpstr>Конкурс №10</vt:lpstr>
      <vt:lpstr>Слайд 34</vt:lpstr>
      <vt:lpstr>Конкурс №11</vt:lpstr>
      <vt:lpstr>Конкурс №12</vt:lpstr>
      <vt:lpstr>Слайд 37</vt:lpstr>
      <vt:lpstr>Конкурс №13</vt:lpstr>
      <vt:lpstr>Слайд 39</vt:lpstr>
      <vt:lpstr>Конкурс №14</vt:lpstr>
      <vt:lpstr>Фантастичне припущення  А чи замислювались ви над тим, як би було на Землі без води? Намалюйте в уяві Землю без води. Опишіть цю планету. </vt:lpstr>
      <vt:lpstr>Слайд 42</vt:lpstr>
      <vt:lpstr>Конкурс №15</vt:lpstr>
      <vt:lpstr>Слайд 44</vt:lpstr>
      <vt:lpstr>Слайд 45</vt:lpstr>
      <vt:lpstr>Слайд 46</vt:lpstr>
      <vt:lpstr>Молодці!</vt:lpstr>
      <vt:lpstr>Слайд 48</vt:lpstr>
      <vt:lpstr>Доміно. Знайдіть пару </vt:lpstr>
      <vt:lpstr>Корисні поради  «Як зберегти воду?"</vt:lpstr>
      <vt:lpstr>Слайд 51</vt:lpstr>
      <vt:lpstr>Слайд 52</vt:lpstr>
      <vt:lpstr>Слайд 53</vt:lpstr>
      <vt:lpstr>Знаючи масу власного тіла, розрахуємо кількість води у своєму організмі:  m(Н2О) = 0,65 · m(тіла) </vt:lpstr>
      <vt:lpstr>Обмін інформацією - БІОЛОГІЯ Вода відіграє унікальну роль як речовина, що визначає можливість існування і саме життя всіх істот на Землі. Вона виконує роль універсального розчинника, в якому відбуваються основні біохімічні процеси живих організмів. Оскільки у криги густина менше, ніж у рідкої води, вода у водоймах замерзає зверху, а не знизу. Утворений шар льоду перешкоджає подальшому промерзанню водойми, і це дозволяє його мешканцям вижити. Потрібно пам’ятати, що вода розширюється під час замерзання, і це руйнує клітинні структури, відповідно заморожування завдає шкоди живим організмам. Деякі істоти (тритони) переносять заморожування/відтанення тому, що мають особливий склад клітинної плазми, який не розширюється під час заморожування. </vt:lpstr>
      <vt:lpstr>Обмін інформацією - ГЕОГРАФІЯ Близько 71% поверхні Землі вкрито водою (океани, моря, озера, річки, льодовики). На Землі приблизно 96,5% води припадає на океани, 1,7% світових запасів становлять ґрунтові води, ще 1,7% — льодовики та крижані шапки Антарктиди і Гренландії, невелика частина міститься в річках, озерах і болотах, 0,001% — у хмарах (утворюються зі зважених у повітрі часток льоду й рідкої води). Велика частина земної води — солона, непридатна для сільського господарства й пиття. Частка прісної становить близько 3%, причому 98,8% цієї води міститься в льодовиках і ґрунтових водах. Менше 0,3% всієї прісної води міститься в річках, озерах і атмосфері, іще менша кількість (0,003%) — у живих організмах. </vt:lpstr>
      <vt:lpstr>Хімічний хокей  - Як називається водна оболонка Землі? - Який природний мінерал в умовах Землі перебуває одночасно в трьох агрегатних станах? - Який колір має чиста вода? - Який відсоток води з усієї планети становить прісна вода? - Де на Землі зосереджені основні запаси прісної води?    - Скільки днів людина може прожити без води? - У які пори року в нашій місцевості ми можемо бачити воду в природі у трьох станах? - У яких станах може перебувати вода? - За зміни яких умов вода переходить з одного стану в інший? - Чому не можна залишати в морозилці скляний посуд з водою?  </vt:lpstr>
      <vt:lpstr>Значення води в організмі Вода, будучи основною складовою всіх рідин організму, зокрема крові, в якій понад 90% міститься саме її, виконує такі основні функції:  - регуляція температури тіла; - виведення шлаків, токсинів і продуктів життєдіяльності; - транспорт поживних речовин і кисню; - засвоєння і перетравлення продуктів харчування; - транспортна функція; - амортизація суглобів та запобігання їх тертя; - підтримка структур клітин; - захист тканин і внутрішніх органів; - поліпшення метаболізму. </vt:lpstr>
      <vt:lpstr>Слайд 59</vt:lpstr>
      <vt:lpstr>Взаємозв’язок між біологічною роллю і властивостями води</vt:lpstr>
      <vt:lpstr>Хімворд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Міністерство освіти і науки України  Житомирська область     Майстер –клас учасника І туру  Всеукраїнського конкурсу «Учитель року – 2015» Номінація «Хімія»                                Вчителя хімії Дідковицької СЗШ І-ІІІ ст. Пашаєвої Тетяни Миколаївни       Коростенський район – 2014   </dc:title>
  <dc:creator>Таня</dc:creator>
  <cp:lastModifiedBy>R</cp:lastModifiedBy>
  <cp:revision>142</cp:revision>
  <dcterms:created xsi:type="dcterms:W3CDTF">2014-11-19T17:53:30Z</dcterms:created>
  <dcterms:modified xsi:type="dcterms:W3CDTF">2026-10-09T12:54:24Z</dcterms:modified>
</cp:coreProperties>
</file>